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10.xml" ContentType="application/vnd.openxmlformats-officedocument.presentationml.tags+xml"/>
  <Override PartName="/ppt/notesSlides/notesSlide12.xml" ContentType="application/vnd.openxmlformats-officedocument.presentationml.notesSlide+xml"/>
  <Override PartName="/ppt/tags/tag11.xml" ContentType="application/vnd.openxmlformats-officedocument.presentationml.tags+xml"/>
  <Override PartName="/ppt/notesSlides/notesSlide13.xml" ContentType="application/vnd.openxmlformats-officedocument.presentationml.notesSlide+xml"/>
  <Override PartName="/ppt/tags/tag12.xml" ContentType="application/vnd.openxmlformats-officedocument.presentationml.tags+xml"/>
  <Override PartName="/ppt/notesSlides/notesSlide14.xml" ContentType="application/vnd.openxmlformats-officedocument.presentationml.notesSlide+xml"/>
  <Override PartName="/ppt/tags/tag13.xml" ContentType="application/vnd.openxmlformats-officedocument.presentationml.tags+xml"/>
  <Override PartName="/ppt/notesSlides/notesSlide15.xml" ContentType="application/vnd.openxmlformats-officedocument.presentationml.notesSlide+xml"/>
  <Override PartName="/ppt/tags/tag14.xml" ContentType="application/vnd.openxmlformats-officedocument.presentationml.tags+xml"/>
  <Override PartName="/ppt/notesSlides/notesSlide16.xml" ContentType="application/vnd.openxmlformats-officedocument.presentationml.notesSlide+xml"/>
  <Override PartName="/ppt/tags/tag15.xml" ContentType="application/vnd.openxmlformats-officedocument.presentationml.tags+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48" r:id="rId4"/>
  </p:sldMasterIdLst>
  <p:notesMasterIdLst>
    <p:notesMasterId r:id="rId22"/>
  </p:notesMasterIdLst>
  <p:sldIdLst>
    <p:sldId id="256" r:id="rId5"/>
    <p:sldId id="257" r:id="rId6"/>
    <p:sldId id="258" r:id="rId7"/>
    <p:sldId id="259" r:id="rId8"/>
    <p:sldId id="260" r:id="rId9"/>
    <p:sldId id="261" r:id="rId10"/>
    <p:sldId id="262" r:id="rId11"/>
    <p:sldId id="263" r:id="rId12"/>
    <p:sldId id="270" r:id="rId13"/>
    <p:sldId id="271" r:id="rId14"/>
    <p:sldId id="272" r:id="rId15"/>
    <p:sldId id="264" r:id="rId16"/>
    <p:sldId id="265" r:id="rId17"/>
    <p:sldId id="266" r:id="rId18"/>
    <p:sldId id="267" r:id="rId19"/>
    <p:sldId id="268" r:id="rId20"/>
    <p:sldId id="269" r:id="rId21"/>
  </p:sldIdLst>
  <p:sldSz cx="12192000" cy="6858000"/>
  <p:notesSz cx="6858000" cy="9144000"/>
  <p:embeddedFontLst>
    <p:embeddedFont>
      <p:font typeface="Century Gothic" panose="020B0502020202020204" pitchFamily="34" charset="0"/>
      <p:regular r:id="rId23"/>
      <p:bold r:id="rId24"/>
      <p:italic r:id="rId25"/>
      <p:boldItalic r:id="rId26"/>
    </p:embeddedFont>
  </p:embeddedFontLst>
  <p:custDataLst>
    <p:tags r:id="rId27"/>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8"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80455"/>
  </p:normalViewPr>
  <p:slideViewPr>
    <p:cSldViewPr snapToGrid="0">
      <p:cViewPr>
        <p:scale>
          <a:sx n="81" d="100"/>
          <a:sy n="81" d="100"/>
        </p:scale>
        <p:origin x="552" y="38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4.fntdata"/><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3.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2.fntdata"/><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1.fntdata"/><Relationship Id="rId28" Type="http://customschemas.google.com/relationships/presentationmetadata" Target="meta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gs" Target="tags/tag1.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The third unit test is making sure that clear erases the collection. First you add 10 entries to the collection; which was already previously verified to work with the first unit test. You will then clear the collection and assert true that the collection is empty. This test succeeded.</a:t>
            </a:r>
          </a:p>
          <a:p>
            <a:endParaRPr lang="en-US" dirty="0"/>
          </a:p>
        </p:txBody>
      </p:sp>
    </p:spTree>
    <p:extLst>
      <p:ext uri="{BB962C8B-B14F-4D97-AF65-F5344CB8AC3E}">
        <p14:creationId xmlns:p14="http://schemas.microsoft.com/office/powerpoint/2010/main" val="19494388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The final unit test is verifying that an exception is thrown when calling an out of bounds index. First you will initialize the vector with a value of 10. You will then expect an out of range exception being thrown at 15. This test succeeded. </a:t>
            </a:r>
          </a:p>
          <a:p>
            <a:endParaRPr lang="en-US" dirty="0"/>
          </a:p>
        </p:txBody>
      </p:sp>
    </p:spTree>
    <p:extLst>
      <p:ext uri="{BB962C8B-B14F-4D97-AF65-F5344CB8AC3E}">
        <p14:creationId xmlns:p14="http://schemas.microsoft.com/office/powerpoint/2010/main" val="16750154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100" b="0" i="0" u="none" strike="noStrike" cap="none" dirty="0">
                <a:solidFill>
                  <a:srgbClr val="000000"/>
                </a:solidFill>
                <a:effectLst/>
                <a:latin typeface="Arial"/>
                <a:ea typeface="Arial"/>
                <a:cs typeface="Arial"/>
                <a:sym typeface="Arial"/>
              </a:rPr>
              <a:t>This is a diagram of the automation summary.</a:t>
            </a:r>
            <a:r>
              <a:rPr lang="en-US" dirty="0">
                <a:effectLst/>
              </a:rPr>
              <a:t> </a:t>
            </a:r>
            <a:endParaRPr dirty="0"/>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r>
              <a:rPr lang="en-US" sz="1100" b="0" i="0" u="none" strike="noStrike" cap="none" dirty="0">
                <a:solidFill>
                  <a:srgbClr val="000000"/>
                </a:solidFill>
                <a:effectLst/>
                <a:latin typeface="Arial"/>
                <a:ea typeface="Arial"/>
                <a:cs typeface="Arial"/>
                <a:sym typeface="Arial"/>
              </a:rPr>
              <a:t>DevSecOps is for integrating security into your software development life cycle. The first step of DevSecOps is to assess and plan. First and foremost it is important to look at the requirements, determine where you believe vulnerabilities may lay within them before development, how to pre-prevent issues, and more. Following that, you will begin to design the product to fit those criteria’s. Now, the developers will put the preplanning together to securely build the program. Throughout the development process, they will complete vulnerability scanning, testing, using trusted sources, and more. After production, they will complete transition/deployment testing and monitor logs, alerts, analytics, etc.. If there were issues or successful testing/real attacks, they will block the attacker from accessing further and reevaluate. Finally, the developers will stabilize and maintain the system.</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“In a DevSecOps process, security risk analysis can be used during the planning stage to identify which components are most secure or free from vulnerabilities that would put the project at risk. Then, vulnerability scans occur at multiple stages of the development and build processes to ensure no new vulnerabilities are introduced after the initial planning stage” (DevSecOps Tools, n.d.).</a:t>
            </a:r>
          </a:p>
          <a:p>
            <a:pPr marL="0" lvl="0" indent="0" algn="l" rtl="0">
              <a:lnSpc>
                <a:spcPct val="100000"/>
              </a:lnSpc>
              <a:spcBef>
                <a:spcPts val="0"/>
              </a:spcBef>
              <a:spcAft>
                <a:spcPts val="0"/>
              </a:spcAft>
              <a:buSzPts val="1100"/>
              <a:buNone/>
            </a:pPr>
            <a:endParaRPr dirty="0"/>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Prevention throughout the coding process versus going back and fixing areas is always preferred. If a developer waits until the end to go back and fix areas, it may cause a chain reaction of possible vulnerabilities if the code is reused, changed, etc.. Overall if security is left to the end, the possibility of uncaught errors and vulnerabilities is increased.</a:t>
            </a:r>
          </a:p>
          <a:p>
            <a:pPr marL="0" lvl="0" indent="0" algn="l" rtl="0">
              <a:lnSpc>
                <a:spcPct val="100000"/>
              </a:lnSpc>
              <a:spcBef>
                <a:spcPts val="0"/>
              </a:spcBef>
              <a:spcAft>
                <a:spcPts val="0"/>
              </a:spcAft>
              <a:buSzPts val="1100"/>
              <a:buNone/>
            </a:pPr>
            <a:endParaRPr dirty="0"/>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r>
              <a:rPr lang="en-US" sz="1100" b="0" i="0" u="none" strike="noStrike" cap="none" dirty="0">
                <a:solidFill>
                  <a:srgbClr val="000000"/>
                </a:solidFill>
                <a:effectLst/>
                <a:latin typeface="Arial"/>
                <a:ea typeface="Arial"/>
                <a:cs typeface="Arial"/>
                <a:sym typeface="Arial"/>
              </a:rPr>
              <a:t>First and foremost for preventing threats is to understand what threats your system may experience before, during, and after development.</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One aspect of security that needs to be addressed more frequently is data scraping. While your website may not technically be compromised, this may harm the publics opinion about your product – resulting in possible loss of customers. </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As an example, in June of 2021, LinkedIn faced a scraping breach that affected over 90%, or 700 million, of its users information. This information consisted of full names, gender, phone numbers, addresses, emails, geolocation records, LinkedIn usernames/URLs, personal and professional experiences, and other social media accounts (Morris, 2021). With this information taken and if it is sold, the users information could be used for negative things. This includes phishing attacks, SMS messages with viruses, theft, social media accounts in your name and information, and more.</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This could have been prevented by including bot-mitigation tools, block requests from computers that are overloading the server, using a “honeypot page,” require accounts to access data, and more (Ivica, 2022). A honeypot page is a page that a human user would never access so if it is accessed, a system can block all requests coming from that client. This would have worked well for LinkedIn due to over 90% of the information was taken, meaning the likelihood it would have ran across the honeypot page is very high possibility.</a:t>
            </a:r>
            <a:r>
              <a:rPr lang="en-US" dirty="0">
                <a:effectLst/>
              </a:rPr>
              <a:t> </a:t>
            </a:r>
            <a:endParaRPr dirty="0"/>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100" b="0" i="0" u="none" strike="noStrike" cap="none" dirty="0">
                <a:solidFill>
                  <a:srgbClr val="000000"/>
                </a:solidFill>
                <a:effectLst/>
                <a:latin typeface="Arial"/>
                <a:ea typeface="Arial"/>
                <a:cs typeface="Arial"/>
                <a:sym typeface="Arial"/>
              </a:rPr>
              <a:t>Overall, new threats and vulnerabilities are becoming issues daily. Even if a developer made the most secure website at one point, it is important to continue to monitor and update that websites security over time. </a:t>
            </a:r>
            <a:endParaRPr dirty="0"/>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r>
              <a:rPr lang="en-US" sz="1100" b="0" i="0" u="none" strike="noStrike" cap="none" dirty="0">
                <a:solidFill>
                  <a:srgbClr val="000000"/>
                </a:solidFill>
                <a:effectLst/>
                <a:latin typeface="Arial"/>
                <a:ea typeface="Arial"/>
                <a:cs typeface="Arial"/>
                <a:sym typeface="Arial"/>
              </a:rPr>
              <a:t>Defense in Depth, also known as DiD, is a layered defense against security attacks. For further clarification, it is putting many different security measures in place so that if a hacker gets through one layer/defense, there will be others in place to hold them back. </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One security policy I’ll speak more in detail about is MFA, also known as multi-factor authentication in the host security section. In most cases nowadays, multi-factor authentication is a common setting that you can turn on in any application or website that you need to log in and has secure information. Other factors of authentication could include entering a code received on your phone, an email sent to your secondary email, and more. Overall, this is one step of a layered defense to help prevent breaches due to lost or stolen credentials. </a:t>
            </a: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100" b="0" i="0" u="none" strike="noStrike" cap="none" dirty="0">
                <a:solidFill>
                  <a:srgbClr val="000000"/>
                </a:solidFill>
                <a:effectLst/>
                <a:latin typeface="Arial"/>
                <a:ea typeface="Arial"/>
                <a:cs typeface="Arial"/>
                <a:sym typeface="Arial"/>
              </a:rPr>
              <a:t>A threat matrix is used to help a developer identify, prioritize, and address vulnerabilities. In most cases, they will start with the highest priority and likely to create an exploitable vulnerability. After those are secure, they will then move onto the low priority and unlikely to create an exploitable vulnerability. </a:t>
            </a:r>
            <a:endParaRPr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r>
              <a:rPr lang="en-US" sz="1100" b="0" i="0" u="none" strike="noStrike" cap="none" dirty="0">
                <a:solidFill>
                  <a:srgbClr val="000000"/>
                </a:solidFill>
                <a:effectLst/>
                <a:latin typeface="Arial"/>
                <a:ea typeface="Arial"/>
                <a:cs typeface="Arial"/>
                <a:sym typeface="Arial"/>
              </a:rPr>
              <a:t>In this slide, we will be looking at the 10 principles. </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The first principle we will discuss is validate input data. Validate input data, or input validation, is testing each untrusted input to ensure the information provided fits the criteria and is not improperly formed. In the case that input validation is not included, an attacker could maliciously input with the intention to confuse the system and gain entrance through that vulnerability.</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The second principle is heed complier warnings. It is important to take notice of all complier warnings and to correct the code where the warnings were based on. In the case that these complier warnings are ignored, it gives a vulnerability to the system. Preferably use the highest warning level available.</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The third is architect and design for security policies. This is basically stating when creating the architecture and design for the software, you must abide by the most up-to-date secure policies. Otherwise, there is a higher risk of vulnerabilities within the software.</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The fourth is keep it simple. In most cases, you want to keep the software design simple. Complex designs require more effort in security as well as increases the possibility of errors.</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The fifth is default deny. While obvious to its name, you want access to always be defaulted to deny entry unless the users have identified permissions.</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The sixth is adhere to the principle of least privilege. The principle of least privilege allows only enough permissions/access to complete that intended function. While somewhat similar to default deny, this gives the user limited permissions to only access what they need. Otherwise, permissions are denied to reduce unauthorized use.</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The seventh is sanitize data sent to other systems. Sanitizing data, which is removing and/or destroying data that is saved in memory, will help prevent injection attacks when sending to other systems.</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The eighth is practicing defense in depth. Defense in Depth, also known as DiD, is a layered defense against security attacks. For further clarification, it is putting many different security measures in place so that if a hacker gets through one layer/defense, there will be others in place to hold them back.</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The ninth is using effective quality assurance techniques. This is when you must test and debug to ensure all bugs are identified and fixed. Additionally, it may be beneficial to run a vulnerability scan and complete integration testing. For more assurance, having an outside source from the team will allow assumption errors to be caught.</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Finally, the tenth is adopting a secure coding standard. This will be when making sure that research is the most up-to-date secure coding standards for your language and applying them to your development process. </a:t>
            </a:r>
          </a:p>
          <a:p>
            <a:pPr marL="0" lvl="0" indent="0" algn="l" rtl="0">
              <a:lnSpc>
                <a:spcPct val="100000"/>
              </a:lnSpc>
              <a:spcBef>
                <a:spcPts val="0"/>
              </a:spcBef>
              <a:spcAft>
                <a:spcPts val="0"/>
              </a:spcAft>
              <a:buSzPts val="1100"/>
              <a:buNone/>
            </a:pPr>
            <a:endParaRPr dirty="0"/>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r>
              <a:rPr lang="en-US" sz="1100" b="0" i="0" u="none" strike="noStrike" cap="none" dirty="0">
                <a:solidFill>
                  <a:srgbClr val="000000"/>
                </a:solidFill>
                <a:effectLst/>
                <a:latin typeface="Arial"/>
                <a:ea typeface="Arial"/>
                <a:cs typeface="Arial"/>
                <a:sym typeface="Arial"/>
              </a:rPr>
              <a:t>There are 10 different coding standards. While all have the ability to be harmful if the correct security measures are put in place, I will be ranking them from highest priority to lowest. </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Rank one for vulnerabilities are STD-003 String Correctness, STD-004 SQL Injection, STD-005 Memory Protection, STD-008 Characters and Strings, and STD-010 Containers. These are rank one because they are high severity, meaning an attacker has the ability to run any command or code of the attackers choice, also known as arbitrary code. Furthermore, it is likely to create an exploitable vulnerability. </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Rank two is STD-002 data value and STD-009 miscellaneous. These are a medium severity and will cause data integrity violations and unintentional information disclosure. With these, there is a good chance it may create an exploitable vulnerability but not as big of chance as rank one. </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Rank three is STD-007 exceptions. This is a low severity meaning the attacks will be along the lines of denial-of-service or abnormal terminations. Although, it is likely to create an exploitable vulnerability.</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Rank four is STD-001 data type. Similarly to rank two, this is a medium severity and can cause data integrity violations and unintentional information disclosure. The biggest difference is that it is unlikely this one will cause an exploitable vulnerability. </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Last but not least, rank five is STD-006 assertions. This is a low severity meaning the attacks will be along the lines of denial-of service and/or abnormal terminations. Additionally, it is unlikely that it will create an exploitable vulnerability.</a:t>
            </a:r>
            <a:r>
              <a:rPr lang="en-US" dirty="0">
                <a:effectLst/>
              </a:rPr>
              <a:t> </a:t>
            </a:r>
            <a:endParaRPr dirty="0"/>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r>
              <a:rPr lang="en-US" sz="1100" b="0" i="0" u="none" strike="noStrike" cap="none" dirty="0">
                <a:solidFill>
                  <a:srgbClr val="000000"/>
                </a:solidFill>
                <a:effectLst/>
                <a:latin typeface="Arial"/>
                <a:ea typeface="Arial"/>
                <a:cs typeface="Arial"/>
                <a:sym typeface="Arial"/>
              </a:rPr>
              <a:t>The three encryption policies are encryption in rest, encryption in flight, and encryption in use. </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Encryption in rest is for data that is stored on a disk. This data will then be translated into another form, preventing unauthorized users the ability to decrypt.</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Encryption at flight is when the data being transmitted is encrypted. Without this information being encrypted and the endpoints being authenticated, it faces vulnerabilities and possible data exposure. </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Encryption in use is that any possible sensitive data being secure and encrypted at all times. </a:t>
            </a:r>
          </a:p>
          <a:p>
            <a:pPr marL="0" lvl="0" indent="0" algn="l" rtl="0">
              <a:lnSpc>
                <a:spcPct val="100000"/>
              </a:lnSpc>
              <a:spcBef>
                <a:spcPts val="0"/>
              </a:spcBef>
              <a:spcAft>
                <a:spcPts val="0"/>
              </a:spcAft>
              <a:buSzPts val="1100"/>
              <a:buNone/>
            </a:pPr>
            <a:endParaRPr dirty="0"/>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a:buNone/>
            </a:pPr>
            <a:r>
              <a:rPr lang="en-US" sz="1100" b="0" i="0" u="none" strike="noStrike" cap="none" dirty="0">
                <a:solidFill>
                  <a:srgbClr val="000000"/>
                </a:solidFill>
                <a:effectLst/>
                <a:latin typeface="Arial"/>
                <a:ea typeface="Arial"/>
                <a:cs typeface="Arial"/>
                <a:sym typeface="Arial"/>
              </a:rPr>
              <a:t>Authentication and authorization can go hand and hand. In simpler terms, authentication is testing to make sure you are who you said you are. Authorization will establish if you have the qualifications to access something. </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As how they go hand in hand, authorization will most likely be based on the authentication of who you are. These are two very important security measures to put in place. If one or the other lacks, the system will have an abundance of vulnerabilities. </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As an example - if authentication lacks, someone who does not have clearance or authorization may access something they are not supposed to by using someone else’s identification. </a:t>
            </a:r>
          </a:p>
          <a:p>
            <a:pPr marL="158750" indent="0">
              <a:buNone/>
            </a:pPr>
            <a:r>
              <a:rPr lang="en-US" sz="1100" b="0" i="0" u="none" strike="noStrike" cap="none" dirty="0">
                <a:solidFill>
                  <a:srgbClr val="000000"/>
                </a:solidFill>
                <a:effectLst/>
                <a:latin typeface="Arial"/>
                <a:ea typeface="Arial"/>
                <a:cs typeface="Arial"/>
                <a:sym typeface="Arial"/>
              </a:rPr>
              <a:t> </a:t>
            </a:r>
          </a:p>
          <a:p>
            <a:pPr marL="158750" indent="0">
              <a:buNone/>
            </a:pPr>
            <a:r>
              <a:rPr lang="en-US" sz="1100" b="0" i="0" u="none" strike="noStrike" cap="none" dirty="0">
                <a:solidFill>
                  <a:srgbClr val="000000"/>
                </a:solidFill>
                <a:effectLst/>
                <a:latin typeface="Arial"/>
                <a:ea typeface="Arial"/>
                <a:cs typeface="Arial"/>
                <a:sym typeface="Arial"/>
              </a:rPr>
              <a:t>Meanwhile, accounting will document all actions performed by a user. This will allow those with the correct authorization to view user information, statistics, see the users requests, and more. </a:t>
            </a:r>
            <a:endParaRPr dirty="0"/>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The first unit test is verifying that you can add a value to an empty collection. First you will check that the collection is empty and that the size is equal to zero. After you add an entry, you will test that the collection is not empty with a negative test and that the collection size is equal to one. This test succeeded. </a:t>
            </a:r>
          </a:p>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cap="none" dirty="0">
                <a:solidFill>
                  <a:srgbClr val="000000"/>
                </a:solidFill>
                <a:effectLst/>
                <a:latin typeface="Arial"/>
                <a:ea typeface="Arial"/>
                <a:cs typeface="Arial"/>
                <a:sym typeface="Arial"/>
              </a:rPr>
              <a:t>The next unit test is making sure that the max size is greater than or equal to size for 0, 1, 5, and 10 entries. This was completed by calling the collections maxed size and using a greater than or equal to symbol to 0, 1, 5, and 10. To further verify, an output was created showing the collections max size. </a:t>
            </a:r>
          </a:p>
        </p:txBody>
      </p:sp>
    </p:spTree>
    <p:extLst>
      <p:ext uri="{BB962C8B-B14F-4D97-AF65-F5344CB8AC3E}">
        <p14:creationId xmlns:p14="http://schemas.microsoft.com/office/powerpoint/2010/main" val="264980614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26.m4a"/><Relationship Id="rId1" Type="http://schemas.microsoft.com/office/2007/relationships/media" Target="../media/media26.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27.m4a"/><Relationship Id="rId1" Type="http://schemas.microsoft.com/office/2007/relationships/media" Target="../media/media27.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8.m4a"/><Relationship Id="rId7" Type="http://schemas.openxmlformats.org/officeDocument/2006/relationships/image" Target="../media/image3.png"/><Relationship Id="rId2" Type="http://schemas.microsoft.com/office/2007/relationships/media" Target="../media/media28.m4a"/><Relationship Id="rId1" Type="http://schemas.openxmlformats.org/officeDocument/2006/relationships/tags" Target="../tags/tag10.xml"/><Relationship Id="rId6" Type="http://schemas.openxmlformats.org/officeDocument/2006/relationships/image" Target="../media/image14.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29.m4a"/><Relationship Id="rId7" Type="http://schemas.openxmlformats.org/officeDocument/2006/relationships/notesSlide" Target="../notesSlides/notesSlide13.xml"/><Relationship Id="rId2" Type="http://schemas.microsoft.com/office/2007/relationships/media" Target="../media/media29.m4a"/><Relationship Id="rId1" Type="http://schemas.openxmlformats.org/officeDocument/2006/relationships/tags" Target="../tags/tag11.xml"/><Relationship Id="rId6" Type="http://schemas.openxmlformats.org/officeDocument/2006/relationships/slideLayout" Target="../slideLayouts/slideLayout2.xml"/><Relationship Id="rId5" Type="http://schemas.openxmlformats.org/officeDocument/2006/relationships/audio" Target="../media/media30.m4a"/><Relationship Id="rId4" Type="http://schemas.microsoft.com/office/2007/relationships/media" Target="../media/media30.m4a"/><Relationship Id="rId9"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audio" Target="../media/media31.m4a"/><Relationship Id="rId7" Type="http://schemas.openxmlformats.org/officeDocument/2006/relationships/image" Target="../media/image4.png"/><Relationship Id="rId2" Type="http://schemas.microsoft.com/office/2007/relationships/media" Target="../media/media3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slideLayout" Target="../slideLayouts/slideLayout2.xml"/><Relationship Id="rId3" Type="http://schemas.openxmlformats.org/officeDocument/2006/relationships/audio" Target="../media/media32.m4a"/><Relationship Id="rId7" Type="http://schemas.openxmlformats.org/officeDocument/2006/relationships/audio" Target="../media/media34.m4a"/><Relationship Id="rId2" Type="http://schemas.microsoft.com/office/2007/relationships/media" Target="../media/media32.m4a"/><Relationship Id="rId1" Type="http://schemas.openxmlformats.org/officeDocument/2006/relationships/tags" Target="../tags/tag13.xml"/><Relationship Id="rId6" Type="http://schemas.microsoft.com/office/2007/relationships/media" Target="../media/media34.m4a"/><Relationship Id="rId11" Type="http://schemas.openxmlformats.org/officeDocument/2006/relationships/image" Target="../media/image4.png"/><Relationship Id="rId5" Type="http://schemas.openxmlformats.org/officeDocument/2006/relationships/audio" Target="../media/media33.m4a"/><Relationship Id="rId10" Type="http://schemas.openxmlformats.org/officeDocument/2006/relationships/image" Target="../media/image3.png"/><Relationship Id="rId4" Type="http://schemas.microsoft.com/office/2007/relationships/media" Target="../media/media33.m4a"/><Relationship Id="rId9"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audio" Target="../media/media35.m4a"/><Relationship Id="rId7" Type="http://schemas.openxmlformats.org/officeDocument/2006/relationships/image" Target="../media/image4.png"/><Relationship Id="rId2" Type="http://schemas.microsoft.com/office/2007/relationships/media" Target="../media/media35.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notesSlide" Target="../notesSlides/notesSlide17.xml"/><Relationship Id="rId7" Type="http://schemas.openxmlformats.org/officeDocument/2006/relationships/hyperlink" Target="https://fortune.com/2021/06/30/linkedin-data-theft-700-million-users-personal-information-cybersecurity/" TargetMode="External"/><Relationship Id="rId2" Type="http://schemas.openxmlformats.org/officeDocument/2006/relationships/slideLayout" Target="../slideLayouts/slideLayout2.xml"/><Relationship Id="rId1" Type="http://schemas.openxmlformats.org/officeDocument/2006/relationships/tags" Target="../tags/tag15.xml"/><Relationship Id="rId6" Type="http://schemas.openxmlformats.org/officeDocument/2006/relationships/hyperlink" Target="https://virusdie.com/blog/stop-content-scraping/" TargetMode="External"/><Relationship Id="rId5" Type="http://schemas.openxmlformats.org/officeDocument/2006/relationships/hyperlink" Target="https://www.aquasec.com/cloud-native-academy/devsecops/devsecops-tools/" TargetMode="External"/><Relationship Id="rId4" Type="http://schemas.openxmlformats.org/officeDocument/2006/relationships/hyperlink" Target="https://wiki.sei.cmu.edu/confluence/display/cplusplus/How+this+Coding+Standard+Is+Organized"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3.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4.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microsoft.com/office/2007/relationships/media" Target="../media/media7.m4a"/><Relationship Id="rId13" Type="http://schemas.openxmlformats.org/officeDocument/2006/relationships/audio" Target="../media/media9.m4a"/><Relationship Id="rId18" Type="http://schemas.microsoft.com/office/2007/relationships/media" Target="../media/media12.m4a"/><Relationship Id="rId3" Type="http://schemas.openxmlformats.org/officeDocument/2006/relationships/audio" Target="../media/media4.m4a"/><Relationship Id="rId21" Type="http://schemas.openxmlformats.org/officeDocument/2006/relationships/audio" Target="../media/media13.m4a"/><Relationship Id="rId7" Type="http://schemas.openxmlformats.org/officeDocument/2006/relationships/audio" Target="../media/media6.m4a"/><Relationship Id="rId12" Type="http://schemas.microsoft.com/office/2007/relationships/media" Target="../media/media9.m4a"/><Relationship Id="rId17" Type="http://schemas.openxmlformats.org/officeDocument/2006/relationships/audio" Target="../media/media11.m4a"/><Relationship Id="rId25" Type="http://schemas.openxmlformats.org/officeDocument/2006/relationships/image" Target="../media/image4.png"/><Relationship Id="rId2" Type="http://schemas.microsoft.com/office/2007/relationships/media" Target="../media/media4.m4a"/><Relationship Id="rId16" Type="http://schemas.microsoft.com/office/2007/relationships/media" Target="../media/media11.m4a"/><Relationship Id="rId20" Type="http://schemas.microsoft.com/office/2007/relationships/media" Target="../media/media13.m4a"/><Relationship Id="rId1" Type="http://schemas.openxmlformats.org/officeDocument/2006/relationships/tags" Target="../tags/tag5.xml"/><Relationship Id="rId6" Type="http://schemas.microsoft.com/office/2007/relationships/media" Target="../media/media6.m4a"/><Relationship Id="rId11" Type="http://schemas.openxmlformats.org/officeDocument/2006/relationships/audio" Target="../media/media8.m4a"/><Relationship Id="rId24" Type="http://schemas.openxmlformats.org/officeDocument/2006/relationships/image" Target="../media/image3.png"/><Relationship Id="rId5" Type="http://schemas.openxmlformats.org/officeDocument/2006/relationships/audio" Target="../media/media5.m4a"/><Relationship Id="rId15" Type="http://schemas.openxmlformats.org/officeDocument/2006/relationships/audio" Target="../media/media10.m4a"/><Relationship Id="rId23" Type="http://schemas.openxmlformats.org/officeDocument/2006/relationships/notesSlide" Target="../notesSlides/notesSlide4.xml"/><Relationship Id="rId10" Type="http://schemas.microsoft.com/office/2007/relationships/media" Target="../media/media8.m4a"/><Relationship Id="rId19" Type="http://schemas.openxmlformats.org/officeDocument/2006/relationships/audio" Target="../media/media12.m4a"/><Relationship Id="rId4" Type="http://schemas.microsoft.com/office/2007/relationships/media" Target="../media/media5.m4a"/><Relationship Id="rId9" Type="http://schemas.openxmlformats.org/officeDocument/2006/relationships/audio" Target="../media/media7.m4a"/><Relationship Id="rId14" Type="http://schemas.microsoft.com/office/2007/relationships/media" Target="../media/media10.m4a"/><Relationship Id="rId22"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media" Target="../media/media17.m4a"/><Relationship Id="rId13" Type="http://schemas.openxmlformats.org/officeDocument/2006/relationships/audio" Target="../media/media19.m4a"/><Relationship Id="rId3" Type="http://schemas.openxmlformats.org/officeDocument/2006/relationships/audio" Target="../media/media14.m4a"/><Relationship Id="rId7" Type="http://schemas.openxmlformats.org/officeDocument/2006/relationships/audio" Target="../media/media16.m4a"/><Relationship Id="rId12" Type="http://schemas.microsoft.com/office/2007/relationships/media" Target="../media/media19.m4a"/><Relationship Id="rId17" Type="http://schemas.openxmlformats.org/officeDocument/2006/relationships/image" Target="../media/image4.png"/><Relationship Id="rId2" Type="http://schemas.microsoft.com/office/2007/relationships/media" Target="../media/media14.m4a"/><Relationship Id="rId16" Type="http://schemas.openxmlformats.org/officeDocument/2006/relationships/image" Target="../media/image3.png"/><Relationship Id="rId1" Type="http://schemas.openxmlformats.org/officeDocument/2006/relationships/tags" Target="../tags/tag6.xml"/><Relationship Id="rId6" Type="http://schemas.microsoft.com/office/2007/relationships/media" Target="../media/media16.m4a"/><Relationship Id="rId11" Type="http://schemas.openxmlformats.org/officeDocument/2006/relationships/audio" Target="../media/media18.m4a"/><Relationship Id="rId5" Type="http://schemas.openxmlformats.org/officeDocument/2006/relationships/audio" Target="../media/media15.m4a"/><Relationship Id="rId15" Type="http://schemas.openxmlformats.org/officeDocument/2006/relationships/notesSlide" Target="../notesSlides/notesSlide5.xml"/><Relationship Id="rId10" Type="http://schemas.microsoft.com/office/2007/relationships/media" Target="../media/media18.m4a"/><Relationship Id="rId4" Type="http://schemas.microsoft.com/office/2007/relationships/media" Target="../media/media15.m4a"/><Relationship Id="rId9" Type="http://schemas.openxmlformats.org/officeDocument/2006/relationships/audio" Target="../media/media17.m4a"/><Relationship Id="rId1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20.m4a"/><Relationship Id="rId7" Type="http://schemas.openxmlformats.org/officeDocument/2006/relationships/image" Target="../media/image4.png"/><Relationship Id="rId2" Type="http://schemas.microsoft.com/office/2007/relationships/media" Target="../media/media20.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slideLayout" Target="../slideLayouts/slideLayout2.xml"/><Relationship Id="rId3" Type="http://schemas.openxmlformats.org/officeDocument/2006/relationships/audio" Target="../media/media21.m4a"/><Relationship Id="rId7" Type="http://schemas.openxmlformats.org/officeDocument/2006/relationships/audio" Target="../media/media23.m4a"/><Relationship Id="rId2" Type="http://schemas.microsoft.com/office/2007/relationships/media" Target="../media/media21.m4a"/><Relationship Id="rId1" Type="http://schemas.openxmlformats.org/officeDocument/2006/relationships/tags" Target="../tags/tag8.xml"/><Relationship Id="rId6" Type="http://schemas.microsoft.com/office/2007/relationships/media" Target="../media/media23.m4a"/><Relationship Id="rId11" Type="http://schemas.openxmlformats.org/officeDocument/2006/relationships/image" Target="../media/image4.png"/><Relationship Id="rId5" Type="http://schemas.openxmlformats.org/officeDocument/2006/relationships/audio" Target="../media/media22.m4a"/><Relationship Id="rId10" Type="http://schemas.openxmlformats.org/officeDocument/2006/relationships/image" Target="../media/image3.png"/><Relationship Id="rId4" Type="http://schemas.microsoft.com/office/2007/relationships/media" Target="../media/media22.m4a"/><Relationship Id="rId9"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audio" Target="../media/media24.m4a"/><Relationship Id="rId7" Type="http://schemas.openxmlformats.org/officeDocument/2006/relationships/image" Target="../media/image6.png"/><Relationship Id="rId2" Type="http://schemas.microsoft.com/office/2007/relationships/media" Target="../media/media24.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25.m4a"/><Relationship Id="rId1" Type="http://schemas.microsoft.com/office/2007/relationships/media" Target="../media/media25.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Madeline Neel</a:t>
            </a:r>
            <a:endParaRPr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2" name="test">
            <a:hlinkClick r:id="" action="ppaction://media"/>
            <a:extLst>
              <a:ext uri="{FF2B5EF4-FFF2-40B4-BE49-F238E27FC236}">
                <a16:creationId xmlns:a16="http://schemas.microsoft.com/office/drawing/2014/main" id="{686B8FEB-9866-2B4A-81F8-9CB3A2C41F45}"/>
              </a:ext>
            </a:extLst>
          </p:cNvPr>
          <p:cNvPicPr>
            <a:picLocks noChangeAspect="1"/>
          </p:cNvPicPr>
          <p:nvPr>
            <a:audioFile r:link="rId3"/>
            <p:extLst>
              <p:ext uri="{DAA4B4D4-6D71-4841-9C94-3DE7FCFB9230}">
                <p14:media xmlns:p14="http://schemas.microsoft.com/office/powerpoint/2010/main" r:embed="rId2"/>
              </p:ext>
            </p:extLst>
          </p:nvPr>
        </p:nvPicPr>
        <p:blipFill>
          <a:blip r:embed="rId7">
            <a:alphaModFix amt="0"/>
          </a:blip>
          <a:stretch>
            <a:fillRect/>
          </a:stretch>
        </p:blipFill>
        <p:spPr>
          <a:xfrm>
            <a:off x="0" y="-92182"/>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47E6127-B7D6-BD4D-9C13-4EE499D0A1E5}"/>
              </a:ext>
            </a:extLst>
          </p:cNvPr>
          <p:cNvSpPr>
            <a:spLocks noGrp="1"/>
          </p:cNvSpPr>
          <p:nvPr>
            <p:ph type="title"/>
          </p:nvPr>
        </p:nvSpPr>
        <p:spPr/>
        <p:txBody>
          <a:bodyPr>
            <a:normAutofit fontScale="90000"/>
          </a:bodyPr>
          <a:lstStyle/>
          <a:p>
            <a:r>
              <a:rPr lang="en-US" sz="4400" dirty="0"/>
              <a:t>Unit Test</a:t>
            </a:r>
            <a:br>
              <a:rPr lang="en-US" dirty="0"/>
            </a:br>
            <a:r>
              <a:rPr lang="en-US" sz="2400" dirty="0"/>
              <a:t>Verify Clear Erases the Collection</a:t>
            </a:r>
            <a:br>
              <a:rPr lang="en-US" dirty="0"/>
            </a:br>
            <a:endParaRPr lang="en-US" dirty="0"/>
          </a:p>
        </p:txBody>
      </p:sp>
      <p:pic>
        <p:nvPicPr>
          <p:cNvPr id="6" name="Picture 5">
            <a:extLst>
              <a:ext uri="{FF2B5EF4-FFF2-40B4-BE49-F238E27FC236}">
                <a16:creationId xmlns:a16="http://schemas.microsoft.com/office/drawing/2014/main" id="{7D0CCAE4-4406-D54C-AB3F-366852B23B34}"/>
              </a:ext>
            </a:extLst>
          </p:cNvPr>
          <p:cNvPicPr>
            <a:picLocks noChangeAspect="1"/>
          </p:cNvPicPr>
          <p:nvPr/>
        </p:nvPicPr>
        <p:blipFill>
          <a:blip r:embed="rId5"/>
          <a:stretch>
            <a:fillRect/>
          </a:stretch>
        </p:blipFill>
        <p:spPr>
          <a:xfrm>
            <a:off x="519111" y="2300287"/>
            <a:ext cx="10978101" cy="1171576"/>
          </a:xfrm>
          <a:prstGeom prst="rect">
            <a:avLst/>
          </a:prstGeom>
        </p:spPr>
      </p:pic>
      <p:sp>
        <p:nvSpPr>
          <p:cNvPr id="7" name="TextBox 6">
            <a:extLst>
              <a:ext uri="{FF2B5EF4-FFF2-40B4-BE49-F238E27FC236}">
                <a16:creationId xmlns:a16="http://schemas.microsoft.com/office/drawing/2014/main" id="{F0FC109A-749B-B841-999E-36293FB8DFCC}"/>
              </a:ext>
            </a:extLst>
          </p:cNvPr>
          <p:cNvSpPr txBox="1"/>
          <p:nvPr/>
        </p:nvSpPr>
        <p:spPr>
          <a:xfrm>
            <a:off x="519111" y="1857346"/>
            <a:ext cx="1281120" cy="400110"/>
          </a:xfrm>
          <a:prstGeom prst="rect">
            <a:avLst/>
          </a:prstGeom>
          <a:noFill/>
        </p:spPr>
        <p:txBody>
          <a:bodyPr wrap="none" rtlCol="0">
            <a:spAutoFit/>
          </a:bodyPr>
          <a:lstStyle/>
          <a:p>
            <a:r>
              <a:rPr lang="en-US" sz="2000" dirty="0">
                <a:solidFill>
                  <a:schemeClr val="bg1"/>
                </a:solidFill>
              </a:rPr>
              <a:t>Unit Test:</a:t>
            </a:r>
          </a:p>
        </p:txBody>
      </p:sp>
      <p:sp>
        <p:nvSpPr>
          <p:cNvPr id="8" name="TextBox 7">
            <a:extLst>
              <a:ext uri="{FF2B5EF4-FFF2-40B4-BE49-F238E27FC236}">
                <a16:creationId xmlns:a16="http://schemas.microsoft.com/office/drawing/2014/main" id="{4CC72C98-675D-B743-9E99-671E9AF71169}"/>
              </a:ext>
            </a:extLst>
          </p:cNvPr>
          <p:cNvSpPr txBox="1"/>
          <p:nvPr/>
        </p:nvSpPr>
        <p:spPr>
          <a:xfrm>
            <a:off x="519111" y="3743323"/>
            <a:ext cx="982961" cy="400110"/>
          </a:xfrm>
          <a:prstGeom prst="rect">
            <a:avLst/>
          </a:prstGeom>
          <a:noFill/>
        </p:spPr>
        <p:txBody>
          <a:bodyPr wrap="none" rtlCol="0">
            <a:spAutoFit/>
          </a:bodyPr>
          <a:lstStyle/>
          <a:p>
            <a:r>
              <a:rPr lang="en-US" sz="2000" dirty="0">
                <a:solidFill>
                  <a:schemeClr val="bg1"/>
                </a:solidFill>
              </a:rPr>
              <a:t>Result:</a:t>
            </a:r>
          </a:p>
        </p:txBody>
      </p:sp>
      <p:pic>
        <p:nvPicPr>
          <p:cNvPr id="10" name="Picture 9">
            <a:extLst>
              <a:ext uri="{FF2B5EF4-FFF2-40B4-BE49-F238E27FC236}">
                <a16:creationId xmlns:a16="http://schemas.microsoft.com/office/drawing/2014/main" id="{0F4A9D62-7C31-164D-B01D-BBB1F8E987EC}"/>
              </a:ext>
            </a:extLst>
          </p:cNvPr>
          <p:cNvPicPr>
            <a:picLocks noChangeAspect="1"/>
          </p:cNvPicPr>
          <p:nvPr/>
        </p:nvPicPr>
        <p:blipFill>
          <a:blip r:embed="rId6"/>
          <a:stretch>
            <a:fillRect/>
          </a:stretch>
        </p:blipFill>
        <p:spPr>
          <a:xfrm>
            <a:off x="519111" y="4198994"/>
            <a:ext cx="11117660" cy="601605"/>
          </a:xfrm>
          <a:prstGeom prst="rect">
            <a:avLst/>
          </a:prstGeom>
        </p:spPr>
      </p:pic>
      <p:pic>
        <p:nvPicPr>
          <p:cNvPr id="11" name="unit test 3">
            <a:hlinkClick r:id="" action="ppaction://media"/>
            <a:extLst>
              <a:ext uri="{FF2B5EF4-FFF2-40B4-BE49-F238E27FC236}">
                <a16:creationId xmlns:a16="http://schemas.microsoft.com/office/drawing/2014/main" id="{65FF38E7-1D92-194D-A787-AE81276C0308}"/>
              </a:ext>
            </a:extLst>
          </p:cNvPr>
          <p:cNvPicPr>
            <a:picLocks noChangeAspect="1"/>
          </p:cNvPicPr>
          <p:nvPr>
            <a:audioFile r:link="rId2"/>
            <p:extLst>
              <p:ext uri="{DAA4B4D4-6D71-4841-9C94-3DE7FCFB9230}">
                <p14:media xmlns:p14="http://schemas.microsoft.com/office/powerpoint/2010/main" r:embed="rId1"/>
              </p:ext>
            </p:extLst>
          </p:nvPr>
        </p:nvPicPr>
        <p:blipFill>
          <a:blip r:embed="rId7">
            <a:alphaModFix amt="0"/>
          </a:blip>
          <a:stretch>
            <a:fillRect/>
          </a:stretch>
        </p:blipFill>
        <p:spPr>
          <a:xfrm>
            <a:off x="0" y="-26250"/>
            <a:ext cx="812800" cy="812800"/>
          </a:xfrm>
          <a:prstGeom prst="rect">
            <a:avLst/>
          </a:prstGeom>
        </p:spPr>
      </p:pic>
    </p:spTree>
    <p:extLst>
      <p:ext uri="{BB962C8B-B14F-4D97-AF65-F5344CB8AC3E}">
        <p14:creationId xmlns:p14="http://schemas.microsoft.com/office/powerpoint/2010/main" val="2655145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436"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C81C656-A2C8-CD40-AF2A-153E60D1ADD0}"/>
              </a:ext>
            </a:extLst>
          </p:cNvPr>
          <p:cNvSpPr>
            <a:spLocks noGrp="1"/>
          </p:cNvSpPr>
          <p:nvPr>
            <p:ph type="title"/>
          </p:nvPr>
        </p:nvSpPr>
        <p:spPr>
          <a:xfrm>
            <a:off x="621304" y="764373"/>
            <a:ext cx="11165884" cy="1293028"/>
          </a:xfrm>
        </p:spPr>
        <p:txBody>
          <a:bodyPr>
            <a:normAutofit fontScale="90000"/>
          </a:bodyPr>
          <a:lstStyle/>
          <a:p>
            <a:r>
              <a:rPr lang="en-US" sz="4400" dirty="0"/>
              <a:t>Unit Test</a:t>
            </a:r>
            <a:br>
              <a:rPr lang="en-US" dirty="0"/>
            </a:br>
            <a:r>
              <a:rPr lang="en-US" sz="2400" dirty="0"/>
              <a:t>Verify Exception is Thrown With an Index Out of Bounds</a:t>
            </a:r>
            <a:br>
              <a:rPr lang="en-US" sz="3100" dirty="0"/>
            </a:br>
            <a:endParaRPr lang="en-US" dirty="0"/>
          </a:p>
        </p:txBody>
      </p:sp>
      <p:pic>
        <p:nvPicPr>
          <p:cNvPr id="6" name="Picture 5">
            <a:extLst>
              <a:ext uri="{FF2B5EF4-FFF2-40B4-BE49-F238E27FC236}">
                <a16:creationId xmlns:a16="http://schemas.microsoft.com/office/drawing/2014/main" id="{36C9EFE1-4245-7748-8CD5-6B727B7D7146}"/>
              </a:ext>
            </a:extLst>
          </p:cNvPr>
          <p:cNvPicPr>
            <a:picLocks noChangeAspect="1"/>
          </p:cNvPicPr>
          <p:nvPr/>
        </p:nvPicPr>
        <p:blipFill>
          <a:blip r:embed="rId5"/>
          <a:stretch>
            <a:fillRect/>
          </a:stretch>
        </p:blipFill>
        <p:spPr>
          <a:xfrm>
            <a:off x="621304" y="2528887"/>
            <a:ext cx="10767267" cy="1285875"/>
          </a:xfrm>
          <a:prstGeom prst="rect">
            <a:avLst/>
          </a:prstGeom>
        </p:spPr>
      </p:pic>
      <p:sp>
        <p:nvSpPr>
          <p:cNvPr id="7" name="TextBox 6">
            <a:extLst>
              <a:ext uri="{FF2B5EF4-FFF2-40B4-BE49-F238E27FC236}">
                <a16:creationId xmlns:a16="http://schemas.microsoft.com/office/drawing/2014/main" id="{D24DC48C-C80F-6841-8DD8-A4D26CE8002E}"/>
              </a:ext>
            </a:extLst>
          </p:cNvPr>
          <p:cNvSpPr txBox="1"/>
          <p:nvPr/>
        </p:nvSpPr>
        <p:spPr>
          <a:xfrm>
            <a:off x="621304" y="2057401"/>
            <a:ext cx="1281120" cy="400110"/>
          </a:xfrm>
          <a:prstGeom prst="rect">
            <a:avLst/>
          </a:prstGeom>
          <a:noFill/>
        </p:spPr>
        <p:txBody>
          <a:bodyPr wrap="none" rtlCol="0">
            <a:spAutoFit/>
          </a:bodyPr>
          <a:lstStyle/>
          <a:p>
            <a:r>
              <a:rPr lang="en-US" sz="2000" dirty="0">
                <a:solidFill>
                  <a:schemeClr val="bg1"/>
                </a:solidFill>
              </a:rPr>
              <a:t>Unit Test:</a:t>
            </a:r>
          </a:p>
        </p:txBody>
      </p:sp>
      <p:sp>
        <p:nvSpPr>
          <p:cNvPr id="8" name="TextBox 7">
            <a:extLst>
              <a:ext uri="{FF2B5EF4-FFF2-40B4-BE49-F238E27FC236}">
                <a16:creationId xmlns:a16="http://schemas.microsoft.com/office/drawing/2014/main" id="{BCAB2166-54D1-6743-B4E0-802B5D45CEA9}"/>
              </a:ext>
            </a:extLst>
          </p:cNvPr>
          <p:cNvSpPr txBox="1"/>
          <p:nvPr/>
        </p:nvSpPr>
        <p:spPr>
          <a:xfrm>
            <a:off x="621304" y="4086193"/>
            <a:ext cx="982961" cy="400110"/>
          </a:xfrm>
          <a:prstGeom prst="rect">
            <a:avLst/>
          </a:prstGeom>
          <a:noFill/>
        </p:spPr>
        <p:txBody>
          <a:bodyPr wrap="none" rtlCol="0">
            <a:spAutoFit/>
          </a:bodyPr>
          <a:lstStyle/>
          <a:p>
            <a:r>
              <a:rPr lang="en-US" sz="2000" dirty="0">
                <a:solidFill>
                  <a:schemeClr val="bg1"/>
                </a:solidFill>
              </a:rPr>
              <a:t>Result:</a:t>
            </a:r>
          </a:p>
        </p:txBody>
      </p:sp>
      <p:pic>
        <p:nvPicPr>
          <p:cNvPr id="10" name="Picture 9">
            <a:extLst>
              <a:ext uri="{FF2B5EF4-FFF2-40B4-BE49-F238E27FC236}">
                <a16:creationId xmlns:a16="http://schemas.microsoft.com/office/drawing/2014/main" id="{DC3DB282-28A4-6048-9BFD-380B9167DF2B}"/>
              </a:ext>
            </a:extLst>
          </p:cNvPr>
          <p:cNvPicPr>
            <a:picLocks noChangeAspect="1"/>
          </p:cNvPicPr>
          <p:nvPr/>
        </p:nvPicPr>
        <p:blipFill rotWithShape="1">
          <a:blip r:embed="rId6"/>
          <a:srcRect b="9523"/>
          <a:stretch/>
        </p:blipFill>
        <p:spPr>
          <a:xfrm>
            <a:off x="621304" y="4457694"/>
            <a:ext cx="9867966" cy="542931"/>
          </a:xfrm>
          <a:prstGeom prst="rect">
            <a:avLst/>
          </a:prstGeom>
        </p:spPr>
      </p:pic>
      <p:pic>
        <p:nvPicPr>
          <p:cNvPr id="11" name="Unit test 4">
            <a:hlinkClick r:id="" action="ppaction://media"/>
            <a:extLst>
              <a:ext uri="{FF2B5EF4-FFF2-40B4-BE49-F238E27FC236}">
                <a16:creationId xmlns:a16="http://schemas.microsoft.com/office/drawing/2014/main" id="{3B3AE989-114A-2E46-9E8E-3A68896D7355}"/>
              </a:ext>
            </a:extLst>
          </p:cNvPr>
          <p:cNvPicPr>
            <a:picLocks noChangeAspect="1"/>
          </p:cNvPicPr>
          <p:nvPr>
            <a:audioFile r:link="rId2"/>
            <p:extLst>
              <p:ext uri="{DAA4B4D4-6D71-4841-9C94-3DE7FCFB9230}">
                <p14:media xmlns:p14="http://schemas.microsoft.com/office/powerpoint/2010/main" r:embed="rId1"/>
              </p:ext>
            </p:extLst>
          </p:nvPr>
        </p:nvPicPr>
        <p:blipFill>
          <a:blip r:embed="rId7">
            <a:alphaModFix amt="0"/>
          </a:blip>
          <a:stretch>
            <a:fillRect/>
          </a:stretch>
        </p:blipFill>
        <p:spPr>
          <a:xfrm>
            <a:off x="0" y="-42137"/>
            <a:ext cx="812800" cy="812800"/>
          </a:xfrm>
          <a:prstGeom prst="rect">
            <a:avLst/>
          </a:prstGeom>
        </p:spPr>
      </p:pic>
    </p:spTree>
    <p:extLst>
      <p:ext uri="{BB962C8B-B14F-4D97-AF65-F5344CB8AC3E}">
        <p14:creationId xmlns:p14="http://schemas.microsoft.com/office/powerpoint/2010/main" val="2866298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882"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tomation summary">
            <a:hlinkClick r:id="" action="ppaction://media"/>
            <a:extLst>
              <a:ext uri="{FF2B5EF4-FFF2-40B4-BE49-F238E27FC236}">
                <a16:creationId xmlns:a16="http://schemas.microsoft.com/office/drawing/2014/main" id="{B25720DE-61A2-F04A-A14E-44BBDAB5BF25}"/>
              </a:ext>
            </a:extLst>
          </p:cNvPr>
          <p:cNvPicPr>
            <a:picLocks noChangeAspect="1"/>
          </p:cNvPicPr>
          <p:nvPr>
            <a:audioFile r:link="rId3"/>
            <p:extLst>
              <p:ext uri="{DAA4B4D4-6D71-4841-9C94-3DE7FCFB9230}">
                <p14:media xmlns:p14="http://schemas.microsoft.com/office/powerpoint/2010/main" r:embed="rId2"/>
              </p:ext>
            </p:extLst>
          </p:nvPr>
        </p:nvPicPr>
        <p:blipFill>
          <a:blip r:embed="rId8">
            <a:alphaModFix amt="0"/>
          </a:blip>
          <a:stretch>
            <a:fillRect/>
          </a:stretch>
        </p:blipFill>
        <p:spPr>
          <a:xfrm>
            <a:off x="0" y="-48427"/>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5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181225" y="292885"/>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TOOLS</a:t>
            </a:r>
            <a:endParaRPr dirty="0"/>
          </a:p>
        </p:txBody>
      </p:sp>
      <p:sp>
        <p:nvSpPr>
          <p:cNvPr id="210" name="Google Shape;210;p10"/>
          <p:cNvSpPr txBox="1">
            <a:spLocks noGrp="1"/>
          </p:cNvSpPr>
          <p:nvPr>
            <p:ph type="body" idx="1"/>
          </p:nvPr>
        </p:nvSpPr>
        <p:spPr>
          <a:xfrm>
            <a:off x="200025" y="1328738"/>
            <a:ext cx="11158538" cy="5372100"/>
          </a:xfrm>
          <a:prstGeom prst="rect">
            <a:avLst/>
          </a:prstGeom>
          <a:noFill/>
          <a:ln>
            <a:noFill/>
          </a:ln>
        </p:spPr>
        <p:txBody>
          <a:bodyPr spcFirstLastPara="1" wrap="square" lIns="91425" tIns="45700" rIns="91425" bIns="45700" anchor="t" anchorCtr="0">
            <a:normAutofit fontScale="85000" lnSpcReduction="20000"/>
          </a:bodyPr>
          <a:lstStyle/>
          <a:p>
            <a:pPr marL="0" indent="0">
              <a:spcBef>
                <a:spcPts val="500"/>
              </a:spcBef>
              <a:buSzPts val="2000"/>
              <a:buNone/>
            </a:pPr>
            <a:endParaRPr lang="en-US" dirty="0"/>
          </a:p>
          <a:p>
            <a:pPr marL="0" indent="0">
              <a:spcBef>
                <a:spcPts val="500"/>
              </a:spcBef>
              <a:buSzPts val="2000"/>
              <a:buNone/>
            </a:pPr>
            <a:r>
              <a:rPr lang="en-US" dirty="0"/>
              <a:t>DevSecOps is for integrating security into your software development life cycle. The first step of DevSecOps is to assess and plan. First and foremost it is important to look at the requirements, determine where you believe vulnerabilities may lay within them before development, how to pre-prevent issues, and more. Following that, you will begin to design the product to fit those criteria’s. Now, the developers will put the preplanning together to securely build the program. Throughout the development process, they will complete vulnerability scanning, testing, using trusted sources, and more. After production, they will complete transition/deployment testing and monitor logs, alerts, analytics, etc.. If there were issues or successful testing/real attacks, they will block the attacker from accessing further and reevaluate. Finally, the developers will stabilize and maintain the system. </a:t>
            </a:r>
          </a:p>
          <a:p>
            <a:pPr marL="457200" lvl="1" indent="0" algn="l" rtl="0">
              <a:lnSpc>
                <a:spcPct val="90000"/>
              </a:lnSpc>
              <a:spcBef>
                <a:spcPts val="500"/>
              </a:spcBef>
              <a:spcAft>
                <a:spcPts val="0"/>
              </a:spcAft>
              <a:buClr>
                <a:schemeClr val="lt1"/>
              </a:buClr>
              <a:buSzPts val="2000"/>
              <a:buNone/>
            </a:pPr>
            <a:endParaRPr lang="en-US" dirty="0"/>
          </a:p>
          <a:p>
            <a:pPr marL="228600" indent="-228600">
              <a:buSzPts val="2000"/>
            </a:pPr>
            <a:r>
              <a:rPr lang="en-US" b="1" dirty="0"/>
              <a:t>Open Source Vulnerability Scanning</a:t>
            </a:r>
          </a:p>
          <a:p>
            <a:pPr marL="685800" lvl="1" indent="-228600">
              <a:buSzPts val="2000"/>
            </a:pPr>
            <a:r>
              <a:rPr lang="en-US" dirty="0">
                <a:solidFill>
                  <a:schemeClr val="bg2">
                    <a:lumMod val="40000"/>
                    <a:lumOff val="60000"/>
                  </a:schemeClr>
                </a:solidFill>
              </a:rPr>
              <a:t>“</a:t>
            </a:r>
            <a:r>
              <a:rPr lang="en-US" b="1" dirty="0">
                <a:solidFill>
                  <a:schemeClr val="bg2">
                    <a:lumMod val="40000"/>
                    <a:lumOff val="60000"/>
                  </a:schemeClr>
                </a:solidFill>
              </a:rPr>
              <a:t>Scanning in development:</a:t>
            </a:r>
            <a:r>
              <a:rPr lang="en-US" dirty="0"/>
              <a:t> </a:t>
            </a:r>
            <a:r>
              <a:rPr lang="en-US" dirty="0">
                <a:solidFill>
                  <a:schemeClr val="bg2">
                    <a:lumMod val="60000"/>
                    <a:lumOff val="40000"/>
                  </a:schemeClr>
                </a:solidFill>
              </a:rPr>
              <a:t>Developers can automatically be notified of security issues in components they are including. They can then make faster, informed decisions on how to address or avoid introducing these risks.</a:t>
            </a:r>
          </a:p>
          <a:p>
            <a:pPr marL="685800" lvl="1" indent="-228600">
              <a:buSzPts val="2000"/>
            </a:pPr>
            <a:r>
              <a:rPr lang="en-US" b="1" dirty="0">
                <a:solidFill>
                  <a:schemeClr val="bg2">
                    <a:lumMod val="40000"/>
                    <a:lumOff val="60000"/>
                  </a:schemeClr>
                </a:solidFill>
              </a:rPr>
              <a:t>Scanning in security testing:</a:t>
            </a:r>
            <a:r>
              <a:rPr lang="en-US" dirty="0"/>
              <a:t> </a:t>
            </a:r>
            <a:r>
              <a:rPr lang="en-US" dirty="0">
                <a:solidFill>
                  <a:schemeClr val="bg2">
                    <a:lumMod val="60000"/>
                    <a:lumOff val="40000"/>
                  </a:schemeClr>
                </a:solidFill>
              </a:rPr>
              <a:t>Any component with vulnerabilities that exceed a predefined risk threshold should raise an alert and be inspected before deployment to production. These alerts can trigger remediation activities from development teams or be reviewed and prioritized by security teams.</a:t>
            </a:r>
          </a:p>
          <a:p>
            <a:pPr marL="685800" lvl="1" indent="-228600">
              <a:buSzPts val="2000"/>
            </a:pPr>
            <a:r>
              <a:rPr lang="en-US" b="1" dirty="0">
                <a:solidFill>
                  <a:schemeClr val="bg2">
                    <a:lumMod val="40000"/>
                    <a:lumOff val="60000"/>
                  </a:schemeClr>
                </a:solidFill>
              </a:rPr>
              <a:t>Scanning in production and pre-production</a:t>
            </a:r>
            <a:r>
              <a:rPr lang="en-US" dirty="0">
                <a:solidFill>
                  <a:schemeClr val="bg2">
                    <a:lumMod val="40000"/>
                    <a:lumOff val="60000"/>
                  </a:schemeClr>
                </a:solidFill>
              </a:rPr>
              <a:t>: </a:t>
            </a:r>
            <a:r>
              <a:rPr lang="en-US" dirty="0">
                <a:solidFill>
                  <a:schemeClr val="bg2">
                    <a:lumMod val="60000"/>
                    <a:lumOff val="40000"/>
                  </a:schemeClr>
                </a:solidFill>
              </a:rPr>
              <a:t>Any new vulnerabilities or risks that enter the application after security review can be detected, alerted upon, and addressed. This includes risks from artifacts that entered the project through means other than the SDLC or CI/CD pipeline, zero-day vulnerabilities, and malware” (DevSecOps Tools, n.d.).</a:t>
            </a:r>
          </a:p>
          <a:p>
            <a:pPr marL="457200" lvl="1" indent="0">
              <a:buSzPts val="2000"/>
              <a:buNone/>
            </a:pPr>
            <a:endParaRPr lang="en-US" dirty="0"/>
          </a:p>
        </p:txBody>
      </p:sp>
      <p:pic>
        <p:nvPicPr>
          <p:cNvPr id="211" name="Google Shape;211;p10" descr="Green Pace logo"/>
          <p:cNvPicPr preferRelativeResize="0"/>
          <p:nvPr/>
        </p:nvPicPr>
        <p:blipFill>
          <a:blip r:embed="rId8">
            <a:alphaModFix/>
          </a:blip>
          <a:stretch>
            <a:fillRect/>
          </a:stretch>
        </p:blipFill>
        <p:spPr>
          <a:xfrm>
            <a:off x="11084074" y="5440526"/>
            <a:ext cx="886601" cy="1149225"/>
          </a:xfrm>
          <a:prstGeom prst="rect">
            <a:avLst/>
          </a:prstGeom>
          <a:noFill/>
          <a:ln>
            <a:noFill/>
          </a:ln>
        </p:spPr>
      </p:pic>
      <p:pic>
        <p:nvPicPr>
          <p:cNvPr id="2" name="Recorded Sound">
            <a:hlinkClick r:id="" action="ppaction://media"/>
            <a:extLst>
              <a:ext uri="{FF2B5EF4-FFF2-40B4-BE49-F238E27FC236}">
                <a16:creationId xmlns:a16="http://schemas.microsoft.com/office/drawing/2014/main" id="{615BED89-3B72-364D-BC4E-D95CE41FA598}"/>
              </a:ext>
            </a:extLst>
          </p:cNvPr>
          <p:cNvPicPr>
            <a:picLocks noChangeAspect="1"/>
          </p:cNvPicPr>
          <p:nvPr>
            <a:audioFile r:link="rId3"/>
            <p:extLst>
              <p:ext uri="{DAA4B4D4-6D71-4841-9C94-3DE7FCFB9230}">
                <p14:media xmlns:p14="http://schemas.microsoft.com/office/powerpoint/2010/main" r:embed="rId2"/>
              </p:ext>
            </p:extLst>
          </p:nvPr>
        </p:nvPicPr>
        <p:blipFill>
          <a:blip r:embed="rId9">
            <a:alphaModFix amt="0"/>
          </a:blip>
          <a:stretch>
            <a:fillRect/>
          </a:stretch>
        </p:blipFill>
        <p:spPr>
          <a:xfrm>
            <a:off x="0" y="-1988"/>
            <a:ext cx="812800" cy="812800"/>
          </a:xfrm>
          <a:prstGeom prst="rect">
            <a:avLst/>
          </a:prstGeom>
        </p:spPr>
      </p:pic>
      <p:pic>
        <p:nvPicPr>
          <p:cNvPr id="3" name="Recorded Sound">
            <a:hlinkClick r:id="" action="ppaction://media"/>
            <a:extLst>
              <a:ext uri="{FF2B5EF4-FFF2-40B4-BE49-F238E27FC236}">
                <a16:creationId xmlns:a16="http://schemas.microsoft.com/office/drawing/2014/main" id="{5C8E4424-31C6-1E4E-83BE-F395D7FDF27E}"/>
              </a:ext>
            </a:extLst>
          </p:cNvPr>
          <p:cNvPicPr>
            <a:picLocks noChangeAspect="1"/>
          </p:cNvPicPr>
          <p:nvPr>
            <a:audioFile r:link="rId5"/>
            <p:extLst>
              <p:ext uri="{DAA4B4D4-6D71-4841-9C94-3DE7FCFB9230}">
                <p14:media xmlns:p14="http://schemas.microsoft.com/office/powerpoint/2010/main" r:embed="rId4"/>
              </p:ext>
            </p:extLst>
          </p:nvPr>
        </p:nvPicPr>
        <p:blipFill>
          <a:blip r:embed="rId9">
            <a:alphaModFix amt="0"/>
          </a:blip>
          <a:stretch>
            <a:fillRect/>
          </a:stretch>
        </p:blipFill>
        <p:spPr>
          <a:xfrm>
            <a:off x="989368" y="7883"/>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238"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2387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1" fill="hold" display="0">
                  <p:stCondLst>
                    <p:cond delay="indefinite"/>
                  </p:stCondLst>
                  <p:endCondLst>
                    <p:cond evt="onStopAudio" delay="0">
                      <p:tgtEl>
                        <p:sldTgt/>
                      </p:tgtEl>
                    </p:cond>
                  </p:endCondLst>
                </p:cTn>
                <p:tgtEl>
                  <p:spTgt spid="2"/>
                </p:tgtEl>
              </p:cMediaNode>
            </p:audio>
            <p:audio>
              <p:cMediaNode vol="80000">
                <p:cTn id="12"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1876098"/>
            <a:ext cx="10820400" cy="434258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000"/>
              <a:buNone/>
            </a:pPr>
            <a:endParaRPr lang="en-US" sz="2400" dirty="0"/>
          </a:p>
          <a:p>
            <a:pPr marL="228600" indent="-228600">
              <a:spcBef>
                <a:spcPts val="0"/>
              </a:spcBef>
              <a:buSzPts val="2000"/>
            </a:pPr>
            <a:r>
              <a:rPr lang="en-US" sz="2800" dirty="0"/>
              <a:t>“Don’t leave security to the end”</a:t>
            </a:r>
          </a:p>
          <a:p>
            <a:pPr marL="0" indent="0">
              <a:spcBef>
                <a:spcPts val="0"/>
              </a:spcBef>
              <a:buSzPts val="2000"/>
              <a:buNone/>
            </a:pPr>
            <a:endParaRPr lang="en-US" sz="2400" dirty="0"/>
          </a:p>
          <a:p>
            <a:pPr marL="228600" indent="-228600">
              <a:spcBef>
                <a:spcPts val="0"/>
              </a:spcBef>
              <a:buSzPts val="2000"/>
            </a:pPr>
            <a:r>
              <a:rPr lang="en-US" sz="2400" dirty="0">
                <a:solidFill>
                  <a:schemeClr val="bg2">
                    <a:lumMod val="40000"/>
                    <a:lumOff val="60000"/>
                  </a:schemeClr>
                </a:solidFill>
              </a:rPr>
              <a:t>Prevention throughout the coding process versus going back and fixing areas is always preferred.</a:t>
            </a:r>
          </a:p>
          <a:p>
            <a:pPr marL="685800" lvl="1" indent="-228600">
              <a:spcBef>
                <a:spcPts val="0"/>
              </a:spcBef>
              <a:buSzPts val="2000"/>
            </a:pPr>
            <a:r>
              <a:rPr lang="en-US" sz="2400" dirty="0">
                <a:solidFill>
                  <a:schemeClr val="bg2">
                    <a:lumMod val="60000"/>
                    <a:lumOff val="40000"/>
                  </a:schemeClr>
                </a:solidFill>
              </a:rPr>
              <a:t>If a developer waits until the end to go back and fix areas, it may cause a chain reaction of possible vulnerabilities if the code is reused, changed, etc..</a:t>
            </a:r>
          </a:p>
          <a:p>
            <a:pPr marL="228600" indent="-228600">
              <a:spcBef>
                <a:spcPts val="0"/>
              </a:spcBef>
              <a:buSzPts val="2000"/>
            </a:pPr>
            <a:r>
              <a:rPr lang="en-US" sz="2400" dirty="0">
                <a:solidFill>
                  <a:schemeClr val="bg2">
                    <a:lumMod val="40000"/>
                    <a:lumOff val="60000"/>
                  </a:schemeClr>
                </a:solidFill>
              </a:rPr>
              <a:t>Overall if security is left to the end, the possibility of uncaught errors and vulnerabilities is increased.</a:t>
            </a:r>
          </a:p>
          <a:p>
            <a:pPr marL="228600" lvl="0" indent="-228600" algn="l" rtl="0">
              <a:lnSpc>
                <a:spcPct val="90000"/>
              </a:lnSpc>
              <a:spcBef>
                <a:spcPts val="0"/>
              </a:spcBef>
              <a:spcAft>
                <a:spcPts val="0"/>
              </a:spcAft>
              <a:buClr>
                <a:schemeClr val="lt1"/>
              </a:buClr>
              <a:buSzPts val="2000"/>
              <a:buChar char="•"/>
            </a:pP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Risk and Benefits">
            <a:hlinkClick r:id="" action="ppaction://media"/>
            <a:extLst>
              <a:ext uri="{FF2B5EF4-FFF2-40B4-BE49-F238E27FC236}">
                <a16:creationId xmlns:a16="http://schemas.microsoft.com/office/drawing/2014/main" id="{D1ADD72F-AFA4-6944-AE71-1C05ACF7C7E6}"/>
              </a:ext>
            </a:extLst>
          </p:cNvPr>
          <p:cNvPicPr>
            <a:picLocks noChangeAspect="1"/>
          </p:cNvPicPr>
          <p:nvPr>
            <a:audioFile r:link="rId3"/>
            <p:extLst>
              <p:ext uri="{DAA4B4D4-6D71-4841-9C94-3DE7FCFB9230}">
                <p14:media xmlns:p14="http://schemas.microsoft.com/office/powerpoint/2010/main" r:embed="rId2"/>
              </p:ext>
            </p:extLst>
          </p:nvPr>
        </p:nvPicPr>
        <p:blipFill>
          <a:blip r:embed="rId7">
            <a:alphaModFix amt="0"/>
          </a:blip>
          <a:stretch>
            <a:fillRect/>
          </a:stretch>
        </p:blipFill>
        <p:spPr>
          <a:xfrm>
            <a:off x="0" y="-48427"/>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9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1844566"/>
            <a:ext cx="10820400" cy="4745185"/>
          </a:xfrm>
          <a:prstGeom prst="rect">
            <a:avLst/>
          </a:prstGeom>
          <a:noFill/>
          <a:ln>
            <a:noFill/>
          </a:ln>
        </p:spPr>
        <p:txBody>
          <a:bodyPr spcFirstLastPara="1" wrap="square" lIns="91425" tIns="45700" rIns="91425" bIns="45700" anchor="t" anchorCtr="0">
            <a:normAutofit lnSpcReduction="10000"/>
          </a:bodyPr>
          <a:lstStyle/>
          <a:p>
            <a:pPr marL="0" indent="0">
              <a:spcBef>
                <a:spcPts val="0"/>
              </a:spcBef>
              <a:buNone/>
            </a:pPr>
            <a:r>
              <a:rPr lang="en-US" dirty="0"/>
              <a:t>One aspect of security that needs to be addressed more frequently is data scraping. While your website may not technically be compromised, this may harm the publics trust and opinion about your product – resulting in possible loss of customers. </a:t>
            </a:r>
          </a:p>
          <a:p>
            <a:pPr marL="0" indent="0">
              <a:spcBef>
                <a:spcPts val="0"/>
              </a:spcBef>
              <a:buNone/>
            </a:pPr>
            <a:endParaRPr lang="en-US" dirty="0"/>
          </a:p>
          <a:p>
            <a:pPr marL="742950" lvl="1" indent="-285750">
              <a:spcBef>
                <a:spcPts val="0"/>
              </a:spcBef>
            </a:pPr>
            <a:r>
              <a:rPr lang="en-US" dirty="0">
                <a:solidFill>
                  <a:schemeClr val="bg1"/>
                </a:solidFill>
              </a:rPr>
              <a:t>Data scraping, or web scraping, deals with information that is publicly available to view. In most cases, it is done by accessing a website, using a computer program/bot to pull the information, and converting that data into another format; such as readable data in a spreadsheet.</a:t>
            </a:r>
          </a:p>
          <a:p>
            <a:pPr marL="457200" lvl="1" indent="0">
              <a:spcBef>
                <a:spcPts val="0"/>
              </a:spcBef>
              <a:buNone/>
            </a:pPr>
            <a:endParaRPr lang="en-US" dirty="0">
              <a:solidFill>
                <a:schemeClr val="bg1"/>
              </a:solidFill>
            </a:endParaRPr>
          </a:p>
          <a:p>
            <a:pPr marL="742950" lvl="1" indent="-285750">
              <a:spcBef>
                <a:spcPts val="0"/>
              </a:spcBef>
            </a:pPr>
            <a:r>
              <a:rPr lang="en-US" dirty="0">
                <a:solidFill>
                  <a:schemeClr val="bg1"/>
                </a:solidFill>
              </a:rPr>
              <a:t>This type of situation can escalate and if it is sold, the users information could be used for negative things. This includes phishing attacks, SMS messages with viruses, theft, social media accounts in your name and information, and more.</a:t>
            </a:r>
          </a:p>
          <a:p>
            <a:pPr marL="457200" lvl="1" indent="0">
              <a:spcBef>
                <a:spcPts val="0"/>
              </a:spcBef>
              <a:buNone/>
            </a:pPr>
            <a:endParaRPr lang="en-US" dirty="0">
              <a:solidFill>
                <a:schemeClr val="bg1"/>
              </a:solidFill>
            </a:endParaRPr>
          </a:p>
          <a:p>
            <a:pPr marL="742950" lvl="1" indent="-285750">
              <a:spcBef>
                <a:spcPts val="0"/>
              </a:spcBef>
            </a:pPr>
            <a:r>
              <a:rPr lang="en-US" dirty="0">
                <a:solidFill>
                  <a:schemeClr val="bg1"/>
                </a:solidFill>
              </a:rPr>
              <a:t>This could be prevented by including bot-mitigation tools, block requests from computers that are overloading the server, using a “honeypot page,” require accounts to access data, and more (Ivica, 2022). </a:t>
            </a:r>
          </a:p>
          <a:p>
            <a:pPr marL="914400" lvl="2" indent="0">
              <a:spcBef>
                <a:spcPts val="0"/>
              </a:spcBef>
              <a:buNone/>
            </a:pPr>
            <a:endParaRPr lang="en-US" sz="1400" dirty="0"/>
          </a:p>
        </p:txBody>
      </p:sp>
      <p:pic>
        <p:nvPicPr>
          <p:cNvPr id="225" name="Google Shape;225;p12" descr="Green Pace logo"/>
          <p:cNvPicPr preferRelativeResize="0"/>
          <p:nvPr/>
        </p:nvPicPr>
        <p:blipFill>
          <a:blip r:embed="rId10">
            <a:alphaModFix/>
          </a:blip>
          <a:stretch>
            <a:fillRect/>
          </a:stretch>
        </p:blipFill>
        <p:spPr>
          <a:xfrm>
            <a:off x="11084074" y="5440526"/>
            <a:ext cx="886601" cy="1149225"/>
          </a:xfrm>
          <a:prstGeom prst="rect">
            <a:avLst/>
          </a:prstGeom>
          <a:noFill/>
          <a:ln>
            <a:noFill/>
          </a:ln>
        </p:spPr>
      </p:pic>
      <p:pic>
        <p:nvPicPr>
          <p:cNvPr id="2" name="recommendations">
            <a:hlinkClick r:id="" action="ppaction://media"/>
            <a:extLst>
              <a:ext uri="{FF2B5EF4-FFF2-40B4-BE49-F238E27FC236}">
                <a16:creationId xmlns:a16="http://schemas.microsoft.com/office/drawing/2014/main" id="{A84BA8E5-1099-834A-AE9D-4AA7DDF256E6}"/>
              </a:ext>
            </a:extLst>
          </p:cNvPr>
          <p:cNvPicPr>
            <a:picLocks noChangeAspect="1"/>
          </p:cNvPicPr>
          <p:nvPr>
            <a:audioFile r:link="rId3"/>
            <p:extLst>
              <p:ext uri="{DAA4B4D4-6D71-4841-9C94-3DE7FCFB9230}">
                <p14:media xmlns:p14="http://schemas.microsoft.com/office/powerpoint/2010/main" r:embed="rId2"/>
              </p:ext>
            </p:extLst>
          </p:nvPr>
        </p:nvPicPr>
        <p:blipFill>
          <a:blip r:embed="rId11">
            <a:alphaModFix amt="0"/>
          </a:blip>
          <a:stretch>
            <a:fillRect/>
          </a:stretch>
        </p:blipFill>
        <p:spPr>
          <a:xfrm>
            <a:off x="0" y="-48427"/>
            <a:ext cx="812800" cy="812800"/>
          </a:xfrm>
          <a:prstGeom prst="rect">
            <a:avLst/>
          </a:prstGeom>
        </p:spPr>
      </p:pic>
      <p:pic>
        <p:nvPicPr>
          <p:cNvPr id="3" name="example recommendations">
            <a:hlinkClick r:id="" action="ppaction://media"/>
            <a:extLst>
              <a:ext uri="{FF2B5EF4-FFF2-40B4-BE49-F238E27FC236}">
                <a16:creationId xmlns:a16="http://schemas.microsoft.com/office/drawing/2014/main" id="{0A8C84A0-E66B-884E-8CEA-F17E1DC51112}"/>
              </a:ext>
            </a:extLst>
          </p:cNvPr>
          <p:cNvPicPr>
            <a:picLocks noChangeAspect="1"/>
          </p:cNvPicPr>
          <p:nvPr>
            <a:audioFile r:link="rId5"/>
            <p:extLst>
              <p:ext uri="{DAA4B4D4-6D71-4841-9C94-3DE7FCFB9230}">
                <p14:media xmlns:p14="http://schemas.microsoft.com/office/powerpoint/2010/main" r:embed="rId4"/>
              </p:ext>
            </p:extLst>
          </p:nvPr>
        </p:nvPicPr>
        <p:blipFill>
          <a:blip r:embed="rId11">
            <a:alphaModFix amt="0"/>
          </a:blip>
          <a:stretch>
            <a:fillRect/>
          </a:stretch>
        </p:blipFill>
        <p:spPr>
          <a:xfrm>
            <a:off x="812800" y="-48427"/>
            <a:ext cx="812800" cy="812800"/>
          </a:xfrm>
          <a:prstGeom prst="rect">
            <a:avLst/>
          </a:prstGeom>
        </p:spPr>
      </p:pic>
      <p:pic>
        <p:nvPicPr>
          <p:cNvPr id="4" name="prevention recommend..">
            <a:hlinkClick r:id="" action="ppaction://media"/>
            <a:extLst>
              <a:ext uri="{FF2B5EF4-FFF2-40B4-BE49-F238E27FC236}">
                <a16:creationId xmlns:a16="http://schemas.microsoft.com/office/drawing/2014/main" id="{45793AA7-0902-644A-89DD-AB856FEF3FEE}"/>
              </a:ext>
            </a:extLst>
          </p:cNvPr>
          <p:cNvPicPr>
            <a:picLocks noChangeAspect="1"/>
          </p:cNvPicPr>
          <p:nvPr>
            <a:audioFile r:link="rId7"/>
            <p:extLst>
              <p:ext uri="{DAA4B4D4-6D71-4841-9C94-3DE7FCFB9230}">
                <p14:media xmlns:p14="http://schemas.microsoft.com/office/powerpoint/2010/main" r:embed="rId6"/>
              </p:ext>
            </p:extLst>
          </p:nvPr>
        </p:nvPicPr>
        <p:blipFill>
          <a:blip r:embed="rId11">
            <a:alphaModFix amt="0"/>
          </a:blip>
          <a:stretch>
            <a:fillRect/>
          </a:stretch>
        </p:blipFill>
        <p:spPr>
          <a:xfrm>
            <a:off x="1625600" y="-48427"/>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619"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7755" fill="hold"/>
                                        <p:tgtEl>
                                          <p:spTgt spid="3"/>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298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2"/>
                </p:tgtEl>
              </p:cMediaNode>
            </p:audio>
            <p:audio>
              <p:cMediaNode vol="80000">
                <p:cTn id="16" fill="hold" display="0">
                  <p:stCondLst>
                    <p:cond delay="indefinite"/>
                  </p:stCondLst>
                  <p:endCondLst>
                    <p:cond evt="onStopAudio" delay="0">
                      <p:tgtEl>
                        <p:sldTgt/>
                      </p:tgtEl>
                    </p:cond>
                  </p:endCondLst>
                </p:cTn>
                <p:tgtEl>
                  <p:spTgt spid="3"/>
                </p:tgtEl>
              </p:cMediaNode>
            </p:audio>
            <p:audio>
              <p:cMediaNode vol="80000">
                <p:cTn id="1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1813122"/>
            <a:ext cx="10820400" cy="2620249"/>
          </a:xfrm>
          <a:prstGeom prst="rect">
            <a:avLst/>
          </a:prstGeom>
          <a:noFill/>
          <a:ln>
            <a:noFill/>
          </a:ln>
        </p:spPr>
        <p:txBody>
          <a:bodyPr spcFirstLastPara="1" wrap="square" lIns="91425" tIns="45700" rIns="91425" bIns="45700" anchor="t" anchorCtr="0">
            <a:normAutofit/>
          </a:bodyPr>
          <a:lstStyle/>
          <a:p>
            <a:pPr marL="0" lvl="0" indent="0">
              <a:spcBef>
                <a:spcPts val="0"/>
              </a:spcBef>
              <a:buSzPts val="2200"/>
              <a:buNone/>
            </a:pPr>
            <a:r>
              <a:rPr lang="en-US" dirty="0"/>
              <a:t>Overall, new threats and vulnerabilities are becoming issues daily. Even if a developer made the most secure website at one point, it is important to continue to monitor and update that websites security over time.</a:t>
            </a:r>
          </a:p>
          <a:p>
            <a:pPr marL="0" lvl="0" indent="0">
              <a:spcBef>
                <a:spcPts val="0"/>
              </a:spcBef>
              <a:buSzPts val="2200"/>
              <a:buNone/>
            </a:pPr>
            <a:endParaRPr lang="en-US" dirty="0"/>
          </a:p>
          <a:p>
            <a:pPr marL="228600" lvl="0" indent="-228600">
              <a:spcBef>
                <a:spcPts val="0"/>
              </a:spcBef>
              <a:buSzPts val="2200"/>
            </a:pPr>
            <a:r>
              <a:rPr lang="en-US" sz="1800" dirty="0"/>
              <a:t>To ensure that the security always maintains it’s effectiveness, all standard principles should be adopted to prevent future problems:</a:t>
            </a:r>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2" name="TextBox 1">
            <a:extLst>
              <a:ext uri="{FF2B5EF4-FFF2-40B4-BE49-F238E27FC236}">
                <a16:creationId xmlns:a16="http://schemas.microsoft.com/office/drawing/2014/main" id="{36BD2F08-7BE9-D740-A28C-369FCF91CA51}"/>
              </a:ext>
            </a:extLst>
          </p:cNvPr>
          <p:cNvSpPr txBox="1"/>
          <p:nvPr/>
        </p:nvSpPr>
        <p:spPr>
          <a:xfrm>
            <a:off x="5408565" y="3879618"/>
            <a:ext cx="4750018" cy="2400657"/>
          </a:xfrm>
          <a:prstGeom prst="rect">
            <a:avLst/>
          </a:prstGeom>
          <a:noFill/>
        </p:spPr>
        <p:txBody>
          <a:bodyPr wrap="none" rtlCol="0">
            <a:spAutoFit/>
          </a:bodyPr>
          <a:lstStyle/>
          <a:p>
            <a:pPr marL="685800" lvl="1" indent="-228600">
              <a:lnSpc>
                <a:spcPct val="170000"/>
              </a:lnSpc>
              <a:buSzPts val="2200"/>
            </a:pPr>
            <a:r>
              <a:rPr lang="en-US" sz="1600" dirty="0">
                <a:solidFill>
                  <a:schemeClr val="bg2">
                    <a:lumMod val="60000"/>
                    <a:lumOff val="40000"/>
                  </a:schemeClr>
                </a:solidFill>
              </a:rPr>
              <a:t>Adhere to the Principle of Least Privilege</a:t>
            </a:r>
          </a:p>
          <a:p>
            <a:pPr marL="685800" lvl="1" indent="-228600">
              <a:lnSpc>
                <a:spcPct val="170000"/>
              </a:lnSpc>
              <a:buSzPts val="2200"/>
            </a:pPr>
            <a:r>
              <a:rPr lang="en-US" sz="1600" dirty="0">
                <a:solidFill>
                  <a:schemeClr val="bg2">
                    <a:lumMod val="60000"/>
                    <a:lumOff val="40000"/>
                  </a:schemeClr>
                </a:solidFill>
              </a:rPr>
              <a:t>Sanitize Data Sent to Other Systems</a:t>
            </a:r>
          </a:p>
          <a:p>
            <a:pPr marL="685800" lvl="1" indent="-228600">
              <a:lnSpc>
                <a:spcPct val="170000"/>
              </a:lnSpc>
              <a:buSzPts val="2200"/>
            </a:pPr>
            <a:r>
              <a:rPr lang="en-US" sz="1600" dirty="0">
                <a:solidFill>
                  <a:schemeClr val="bg2">
                    <a:lumMod val="60000"/>
                    <a:lumOff val="40000"/>
                  </a:schemeClr>
                </a:solidFill>
              </a:rPr>
              <a:t>Practice Defense in Depth</a:t>
            </a:r>
          </a:p>
          <a:p>
            <a:pPr marL="685800" lvl="1" indent="-228600">
              <a:lnSpc>
                <a:spcPct val="170000"/>
              </a:lnSpc>
              <a:buSzPts val="2200"/>
            </a:pPr>
            <a:r>
              <a:rPr lang="en-US" sz="1600" dirty="0">
                <a:solidFill>
                  <a:schemeClr val="bg2">
                    <a:lumMod val="60000"/>
                    <a:lumOff val="40000"/>
                  </a:schemeClr>
                </a:solidFill>
              </a:rPr>
              <a:t>Use Effective Quality Assurance Techniques:</a:t>
            </a:r>
          </a:p>
          <a:p>
            <a:pPr marL="685800" lvl="1" indent="-228600">
              <a:lnSpc>
                <a:spcPct val="170000"/>
              </a:lnSpc>
              <a:buSzPts val="2200"/>
            </a:pPr>
            <a:r>
              <a:rPr lang="en-US" sz="1600" dirty="0">
                <a:solidFill>
                  <a:schemeClr val="bg2">
                    <a:lumMod val="60000"/>
                    <a:lumOff val="40000"/>
                  </a:schemeClr>
                </a:solidFill>
              </a:rPr>
              <a:t>Adopt a Secure Coding Standard</a:t>
            </a:r>
          </a:p>
          <a:p>
            <a:endParaRPr lang="en-US" dirty="0"/>
          </a:p>
        </p:txBody>
      </p:sp>
      <p:sp>
        <p:nvSpPr>
          <p:cNvPr id="3" name="TextBox 2">
            <a:extLst>
              <a:ext uri="{FF2B5EF4-FFF2-40B4-BE49-F238E27FC236}">
                <a16:creationId xmlns:a16="http://schemas.microsoft.com/office/drawing/2014/main" id="{1ED6034F-279B-A145-80FC-82C2643802DF}"/>
              </a:ext>
            </a:extLst>
          </p:cNvPr>
          <p:cNvSpPr txBox="1"/>
          <p:nvPr/>
        </p:nvSpPr>
        <p:spPr>
          <a:xfrm>
            <a:off x="1190171" y="3879618"/>
            <a:ext cx="4395755" cy="2452979"/>
          </a:xfrm>
          <a:prstGeom prst="rect">
            <a:avLst/>
          </a:prstGeom>
          <a:noFill/>
        </p:spPr>
        <p:txBody>
          <a:bodyPr wrap="none" rtlCol="0">
            <a:spAutoFit/>
          </a:bodyPr>
          <a:lstStyle/>
          <a:p>
            <a:pPr marL="457200" lvl="1">
              <a:lnSpc>
                <a:spcPct val="170000"/>
              </a:lnSpc>
              <a:buSzPts val="2200"/>
            </a:pPr>
            <a:r>
              <a:rPr lang="en-US" sz="1600" dirty="0">
                <a:solidFill>
                  <a:schemeClr val="bg2">
                    <a:lumMod val="60000"/>
                    <a:lumOff val="40000"/>
                  </a:schemeClr>
                </a:solidFill>
              </a:rPr>
              <a:t>Validate Input Data</a:t>
            </a:r>
          </a:p>
          <a:p>
            <a:pPr marL="685800" lvl="1" indent="-228600">
              <a:lnSpc>
                <a:spcPct val="170000"/>
              </a:lnSpc>
              <a:buSzPts val="2200"/>
            </a:pPr>
            <a:r>
              <a:rPr lang="en-US" sz="1600" dirty="0">
                <a:solidFill>
                  <a:schemeClr val="bg2">
                    <a:lumMod val="60000"/>
                    <a:lumOff val="40000"/>
                  </a:schemeClr>
                </a:solidFill>
              </a:rPr>
              <a:t>Heed Complier Warnings </a:t>
            </a:r>
          </a:p>
          <a:p>
            <a:pPr marL="685800" lvl="1" indent="-228600">
              <a:lnSpc>
                <a:spcPct val="170000"/>
              </a:lnSpc>
              <a:buSzPts val="2200"/>
            </a:pPr>
            <a:r>
              <a:rPr lang="en-US" sz="1600" dirty="0">
                <a:solidFill>
                  <a:schemeClr val="bg2">
                    <a:lumMod val="60000"/>
                    <a:lumOff val="40000"/>
                  </a:schemeClr>
                </a:solidFill>
              </a:rPr>
              <a:t>Architect and Design for Security Policies</a:t>
            </a:r>
          </a:p>
          <a:p>
            <a:pPr marL="685800" lvl="1" indent="-228600">
              <a:lnSpc>
                <a:spcPct val="170000"/>
              </a:lnSpc>
              <a:buSzPts val="2200"/>
            </a:pPr>
            <a:r>
              <a:rPr lang="en-US" sz="1600" dirty="0">
                <a:solidFill>
                  <a:schemeClr val="bg2">
                    <a:lumMod val="60000"/>
                    <a:lumOff val="40000"/>
                  </a:schemeClr>
                </a:solidFill>
              </a:rPr>
              <a:t>Keep It Simple</a:t>
            </a:r>
          </a:p>
          <a:p>
            <a:pPr marL="685800" lvl="1" indent="-228600">
              <a:lnSpc>
                <a:spcPct val="170000"/>
              </a:lnSpc>
              <a:buSzPts val="2200"/>
            </a:pPr>
            <a:r>
              <a:rPr lang="en-US" sz="1600" dirty="0">
                <a:solidFill>
                  <a:schemeClr val="bg2">
                    <a:lumMod val="60000"/>
                    <a:lumOff val="40000"/>
                  </a:schemeClr>
                </a:solidFill>
              </a:rPr>
              <a:t>Default Deny</a:t>
            </a:r>
          </a:p>
          <a:p>
            <a:endParaRPr lang="en-US" dirty="0"/>
          </a:p>
        </p:txBody>
      </p:sp>
      <p:pic>
        <p:nvPicPr>
          <p:cNvPr id="4" name="conclusion">
            <a:hlinkClick r:id="" action="ppaction://media"/>
            <a:extLst>
              <a:ext uri="{FF2B5EF4-FFF2-40B4-BE49-F238E27FC236}">
                <a16:creationId xmlns:a16="http://schemas.microsoft.com/office/drawing/2014/main" id="{7A3ECABE-300A-2044-87F7-B43B54322776}"/>
              </a:ext>
            </a:extLst>
          </p:cNvPr>
          <p:cNvPicPr>
            <a:picLocks noChangeAspect="1"/>
          </p:cNvPicPr>
          <p:nvPr>
            <a:audioFile r:link="rId3"/>
            <p:extLst>
              <p:ext uri="{DAA4B4D4-6D71-4841-9C94-3DE7FCFB9230}">
                <p14:media xmlns:p14="http://schemas.microsoft.com/office/powerpoint/2010/main" r:embed="rId2"/>
              </p:ext>
            </p:extLst>
          </p:nvPr>
        </p:nvPicPr>
        <p:blipFill>
          <a:blip r:embed="rId7">
            <a:alphaModFix amt="0"/>
          </a:blip>
          <a:stretch>
            <a:fillRect/>
          </a:stretch>
        </p:blipFill>
        <p:spPr>
          <a:xfrm>
            <a:off x="0" y="-6833"/>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97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395191"/>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200"/>
              <a:buNone/>
            </a:pPr>
            <a:r>
              <a:rPr lang="en-US" dirty="0"/>
              <a:t>Ballman, A. (2021, April 14). </a:t>
            </a:r>
            <a:r>
              <a:rPr lang="en-US" i="1" dirty="0"/>
              <a:t>How this Coding Standard Is Organized</a:t>
            </a:r>
            <a:r>
              <a:rPr lang="en-US" dirty="0"/>
              <a:t>. How this</a:t>
            </a:r>
          </a:p>
          <a:p>
            <a:pPr marL="457200" lvl="1" indent="0">
              <a:spcBef>
                <a:spcPts val="0"/>
              </a:spcBef>
              <a:buSzPts val="2200"/>
              <a:buNone/>
            </a:pPr>
            <a:r>
              <a:rPr lang="en-US" dirty="0"/>
              <a:t> Coding Standard Is Organized - SEI CERT C++ Coding Standard. Retrieved from </a:t>
            </a:r>
            <a:r>
              <a:rPr lang="en-US" dirty="0">
                <a:hlinkClick r:id="rId4"/>
              </a:rPr>
              <a:t>https://wiki.sei.cmu.edu/confluence/display/cplusplus/How+this+Coding+Standard+Is+Organized</a:t>
            </a:r>
            <a:r>
              <a:rPr lang="en-US" dirty="0"/>
              <a:t> </a:t>
            </a:r>
          </a:p>
          <a:p>
            <a:pPr marL="0" indent="0">
              <a:spcBef>
                <a:spcPts val="0"/>
              </a:spcBef>
              <a:buSzPts val="2200"/>
              <a:buNone/>
            </a:pPr>
            <a:r>
              <a:rPr lang="en-US" i="1" dirty="0"/>
              <a:t>DevSecOps Tools: 9 Ways to Integrate Security Into the SDLC</a:t>
            </a:r>
            <a:r>
              <a:rPr lang="en-US" dirty="0"/>
              <a:t>. Cloud Native</a:t>
            </a:r>
          </a:p>
          <a:p>
            <a:pPr marL="457200" lvl="1" indent="0">
              <a:spcBef>
                <a:spcPts val="0"/>
              </a:spcBef>
              <a:buSzPts val="2200"/>
              <a:buNone/>
            </a:pPr>
            <a:r>
              <a:rPr lang="en-US" dirty="0"/>
              <a:t>Wiki by Aqua. (n.d.). Retrieved February 19, 2022, from </a:t>
            </a:r>
            <a:r>
              <a:rPr lang="en-US" dirty="0">
                <a:hlinkClick r:id="rId5"/>
              </a:rPr>
              <a:t>https://www.aquasec.com/cloud-native-academy/devsecops/devsecops-tools/</a:t>
            </a:r>
            <a:endParaRPr lang="en-US" dirty="0"/>
          </a:p>
          <a:p>
            <a:pPr marL="0" indent="0">
              <a:spcBef>
                <a:spcPts val="0"/>
              </a:spcBef>
              <a:buSzPts val="2200"/>
              <a:buNone/>
            </a:pPr>
            <a:r>
              <a:rPr lang="en-US" dirty="0"/>
              <a:t>Ivica. (2022, January 21). 10 ways how to stop website content scraping. </a:t>
            </a:r>
          </a:p>
          <a:p>
            <a:pPr marL="457200" lvl="1" indent="0">
              <a:spcBef>
                <a:spcPts val="0"/>
              </a:spcBef>
              <a:buSzPts val="2200"/>
              <a:buNone/>
            </a:pPr>
            <a:r>
              <a:rPr lang="en-US" dirty="0"/>
              <a:t>Retrieved from </a:t>
            </a:r>
            <a:r>
              <a:rPr lang="en-US" dirty="0">
                <a:hlinkClick r:id="rId6"/>
              </a:rPr>
              <a:t>https://virusdie.com/blog/stop-content-scraping/</a:t>
            </a:r>
            <a:r>
              <a:rPr lang="en-US" dirty="0"/>
              <a:t> </a:t>
            </a:r>
          </a:p>
          <a:p>
            <a:pPr marL="0" indent="0">
              <a:spcBef>
                <a:spcPts val="0"/>
              </a:spcBef>
              <a:buSzPts val="2200"/>
              <a:buNone/>
            </a:pPr>
            <a:r>
              <a:rPr lang="en-US" dirty="0"/>
              <a:t>Morris, C. (2021, June 30). LinkedIn data theft exposes personal information of </a:t>
            </a:r>
          </a:p>
          <a:p>
            <a:pPr marL="457200" lvl="1" indent="0">
              <a:spcBef>
                <a:spcPts val="0"/>
              </a:spcBef>
              <a:buSzPts val="2200"/>
              <a:buNone/>
            </a:pPr>
            <a:r>
              <a:rPr lang="en-US" dirty="0"/>
              <a:t>700 million people. Fortune. Retrieved from </a:t>
            </a:r>
            <a:r>
              <a:rPr lang="en-US" dirty="0">
                <a:hlinkClick r:id="rId7"/>
              </a:rPr>
              <a:t>https://fortune.com/2021/06/30/linkedin-data-theft-700-million-users-personal-information-cybersecurity/</a:t>
            </a:r>
            <a:r>
              <a:rPr lang="en-US" dirty="0"/>
              <a:t> </a:t>
            </a:r>
          </a:p>
          <a:p>
            <a:pPr marL="457200" lvl="1" indent="0">
              <a:spcBef>
                <a:spcPts val="0"/>
              </a:spcBef>
              <a:buSzPts val="2200"/>
              <a:buNone/>
            </a:pPr>
            <a:r>
              <a:rPr lang="en-US" dirty="0"/>
              <a:t> </a:t>
            </a:r>
          </a:p>
          <a:p>
            <a:pPr marL="0" lvl="0" indent="0" algn="l" rtl="0">
              <a:lnSpc>
                <a:spcPct val="90000"/>
              </a:lnSpc>
              <a:spcBef>
                <a:spcPts val="0"/>
              </a:spcBef>
              <a:spcAft>
                <a:spcPts val="0"/>
              </a:spcAft>
              <a:buClr>
                <a:schemeClr val="lt1"/>
              </a:buClr>
              <a:buSzPts val="2200"/>
              <a:buNone/>
            </a:pPr>
            <a:endParaRPr dirty="0"/>
          </a:p>
        </p:txBody>
      </p:sp>
      <p:pic>
        <p:nvPicPr>
          <p:cNvPr id="239" name="Google Shape;239;p14" descr="Green Pace logo"/>
          <p:cNvPicPr preferRelativeResize="0"/>
          <p:nvPr/>
        </p:nvPicPr>
        <p:blipFill>
          <a:blip r:embed="rId8">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OVERVIEW: DEFENSE IN DEPTH</a:t>
            </a:r>
            <a:endParaRPr dirty="0"/>
          </a:p>
        </p:txBody>
      </p:sp>
      <p:sp>
        <p:nvSpPr>
          <p:cNvPr id="152" name="Google Shape;152;p3"/>
          <p:cNvSpPr txBox="1">
            <a:spLocks noGrp="1"/>
          </p:cNvSpPr>
          <p:nvPr>
            <p:ph type="body" idx="1"/>
          </p:nvPr>
        </p:nvSpPr>
        <p:spPr>
          <a:xfrm>
            <a:off x="228992" y="2208012"/>
            <a:ext cx="3957246" cy="4453385"/>
          </a:xfrm>
          <a:prstGeom prst="rect">
            <a:avLst/>
          </a:prstGeom>
          <a:noFill/>
          <a:ln>
            <a:noFill/>
          </a:ln>
        </p:spPr>
        <p:txBody>
          <a:bodyPr spcFirstLastPara="1" wrap="square" lIns="91425" tIns="45700" rIns="91425" bIns="45700" anchor="t" anchorCtr="0">
            <a:normAutofit lnSpcReduction="10000"/>
          </a:bodyPr>
          <a:lstStyle/>
          <a:p>
            <a:pPr marL="685800" lvl="0" indent="0" algn="l" rtl="0">
              <a:lnSpc>
                <a:spcPct val="90000"/>
              </a:lnSpc>
              <a:spcBef>
                <a:spcPts val="0"/>
              </a:spcBef>
              <a:spcAft>
                <a:spcPts val="0"/>
              </a:spcAft>
              <a:buSzPts val="1800"/>
              <a:buNone/>
            </a:pPr>
            <a:endParaRPr lang="en-US" dirty="0"/>
          </a:p>
          <a:p>
            <a:pPr marL="685800" indent="0">
              <a:spcBef>
                <a:spcPts val="0"/>
              </a:spcBef>
              <a:buNone/>
            </a:pPr>
            <a:r>
              <a:rPr lang="en-US" dirty="0"/>
              <a:t>Defense in Depth, also known as DiD, is a layered defense against security attacks. For further clarification, it is putting many different security measures in place so that if a hacker gets through one layer/defense, there will be others in place to hold them back.</a:t>
            </a:r>
          </a:p>
          <a:p>
            <a:pPr marL="685800" lvl="0" indent="0" algn="l" rtl="0">
              <a:lnSpc>
                <a:spcPct val="90000"/>
              </a:lnSpc>
              <a:spcBef>
                <a:spcPts val="0"/>
              </a:spcBef>
              <a:spcAft>
                <a:spcPts val="0"/>
              </a:spcAft>
              <a:buSzPts val="1800"/>
              <a:buNone/>
            </a:pPr>
            <a:endParaRPr sz="1600" dirty="0"/>
          </a:p>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4557713" y="2057401"/>
            <a:ext cx="7152149" cy="4353373"/>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Defense in Depth">
            <a:hlinkClick r:id="" action="ppaction://media"/>
            <a:extLst>
              <a:ext uri="{FF2B5EF4-FFF2-40B4-BE49-F238E27FC236}">
                <a16:creationId xmlns:a16="http://schemas.microsoft.com/office/drawing/2014/main" id="{E340E112-DDBD-644C-9D5D-770F9746D761}"/>
              </a:ext>
            </a:extLst>
          </p:cNvPr>
          <p:cNvPicPr>
            <a:picLocks noChangeAspect="1"/>
          </p:cNvPicPr>
          <p:nvPr>
            <a:audioFile r:link="rId3"/>
            <p:extLst>
              <p:ext uri="{DAA4B4D4-6D71-4841-9C94-3DE7FCFB9230}">
                <p14:media xmlns:p14="http://schemas.microsoft.com/office/powerpoint/2010/main" r:embed="rId2"/>
              </p:ext>
            </p:extLst>
          </p:nvPr>
        </p:nvPicPr>
        <p:blipFill>
          <a:blip r:embed="rId8">
            <a:alphaModFix amt="0"/>
          </a:blip>
          <a:stretch>
            <a:fillRect/>
          </a:stretch>
        </p:blipFill>
        <p:spPr>
          <a:xfrm>
            <a:off x="0" y="0"/>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69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2" name="Threat Matrix">
            <a:hlinkClick r:id="" action="ppaction://media"/>
            <a:extLst>
              <a:ext uri="{FF2B5EF4-FFF2-40B4-BE49-F238E27FC236}">
                <a16:creationId xmlns:a16="http://schemas.microsoft.com/office/drawing/2014/main" id="{F604AC38-991F-E848-B3AF-7E4A24BAC6BB}"/>
              </a:ext>
            </a:extLst>
          </p:cNvPr>
          <p:cNvPicPr>
            <a:picLocks noChangeAspect="1"/>
          </p:cNvPicPr>
          <p:nvPr>
            <a:audioFile r:link="rId3"/>
            <p:extLst>
              <p:ext uri="{DAA4B4D4-6D71-4841-9C94-3DE7FCFB9230}">
                <p14:media xmlns:p14="http://schemas.microsoft.com/office/powerpoint/2010/main" r:embed="rId2"/>
              </p:ext>
            </p:extLst>
          </p:nvPr>
        </p:nvPicPr>
        <p:blipFill>
          <a:blip r:embed="rId6">
            <a:alphaModFix amt="0"/>
          </a:blip>
          <a:stretch>
            <a:fillRect/>
          </a:stretch>
        </p:blipFill>
        <p:spPr>
          <a:xfrm>
            <a:off x="-1" y="-48427"/>
            <a:ext cx="812800" cy="812800"/>
          </a:xfrm>
          <a:prstGeom prst="rect">
            <a:avLst/>
          </a:prstGeom>
          <a:noFill/>
        </p:spPr>
      </p:pic>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sp>
        <p:nvSpPr>
          <p:cNvPr id="160" name="Google Shape;160;p4"/>
          <p:cNvSpPr txBox="1">
            <a:spLocks noGrp="1"/>
          </p:cNvSpPr>
          <p:nvPr>
            <p:ph type="body" idx="1"/>
          </p:nvPr>
        </p:nvSpPr>
        <p:spPr>
          <a:xfrm>
            <a:off x="-1" y="1180608"/>
            <a:ext cx="3248850" cy="5868587"/>
          </a:xfrm>
          <a:prstGeom prst="rect">
            <a:avLst/>
          </a:prstGeom>
          <a:noFill/>
          <a:ln>
            <a:noFill/>
          </a:ln>
        </p:spPr>
        <p:txBody>
          <a:bodyPr spcFirstLastPara="1" wrap="square" lIns="91425" tIns="45700" rIns="91425" bIns="45700" anchor="t" anchorCtr="0">
            <a:normAutofit fontScale="77500" lnSpcReduction="20000"/>
          </a:bodyPr>
          <a:lstStyle/>
          <a:p>
            <a:pPr marL="228600" lvl="0" indent="0" algn="l" rtl="0">
              <a:lnSpc>
                <a:spcPct val="107916"/>
              </a:lnSpc>
              <a:spcBef>
                <a:spcPts val="0"/>
              </a:spcBef>
              <a:spcAft>
                <a:spcPts val="0"/>
              </a:spcAft>
              <a:buSzPts val="1800"/>
              <a:buNone/>
            </a:pPr>
            <a:endParaRPr lang="en-US" sz="2000" dirty="0">
              <a:solidFill>
                <a:srgbClr val="FFFFFF"/>
              </a:solidFill>
            </a:endParaRPr>
          </a:p>
          <a:p>
            <a:pPr marL="228600" lvl="0" indent="0" algn="l" rtl="0">
              <a:lnSpc>
                <a:spcPct val="107916"/>
              </a:lnSpc>
              <a:spcBef>
                <a:spcPts val="0"/>
              </a:spcBef>
              <a:spcAft>
                <a:spcPts val="0"/>
              </a:spcAft>
              <a:buSzPts val="1800"/>
              <a:buNone/>
            </a:pPr>
            <a:endParaRPr lang="en-US" sz="2300" dirty="0">
              <a:solidFill>
                <a:srgbClr val="FFFFFF"/>
              </a:solidFill>
            </a:endParaRPr>
          </a:p>
          <a:p>
            <a:pPr marL="228600" indent="0">
              <a:lnSpc>
                <a:spcPct val="107916"/>
              </a:lnSpc>
              <a:spcBef>
                <a:spcPts val="0"/>
              </a:spcBef>
              <a:buNone/>
            </a:pPr>
            <a:r>
              <a:rPr lang="en-US" sz="2300" dirty="0">
                <a:solidFill>
                  <a:srgbClr val="FFFFFF"/>
                </a:solidFill>
              </a:rPr>
              <a:t>Likelihood: </a:t>
            </a:r>
          </a:p>
          <a:p>
            <a:pPr marL="571500">
              <a:lnSpc>
                <a:spcPct val="107916"/>
              </a:lnSpc>
              <a:spcBef>
                <a:spcPts val="0"/>
              </a:spcBef>
            </a:pPr>
            <a:r>
              <a:rPr lang="en-US" sz="2300" dirty="0">
                <a:solidFill>
                  <a:schemeClr val="bg2">
                    <a:lumMod val="60000"/>
                    <a:lumOff val="40000"/>
                  </a:schemeClr>
                </a:solidFill>
              </a:rPr>
              <a:t>“How likely is it that a flaw introduced by ignoring the rule can lead to an exploitable vulnerability?” (Ballman, 2021). </a:t>
            </a:r>
          </a:p>
          <a:p>
            <a:pPr marL="228600" indent="0">
              <a:lnSpc>
                <a:spcPct val="107916"/>
              </a:lnSpc>
              <a:spcBef>
                <a:spcPts val="0"/>
              </a:spcBef>
              <a:buNone/>
            </a:pPr>
            <a:endParaRPr lang="en-US" sz="2300" dirty="0">
              <a:solidFill>
                <a:srgbClr val="FFFFFF"/>
              </a:solidFill>
            </a:endParaRPr>
          </a:p>
          <a:p>
            <a:pPr marL="228600" indent="0">
              <a:lnSpc>
                <a:spcPct val="107916"/>
              </a:lnSpc>
              <a:spcBef>
                <a:spcPts val="0"/>
              </a:spcBef>
              <a:buNone/>
            </a:pPr>
            <a:r>
              <a:rPr lang="en-US" sz="2300" dirty="0">
                <a:solidFill>
                  <a:srgbClr val="FFFFFF"/>
                </a:solidFill>
              </a:rPr>
              <a:t>Priorities (P#): </a:t>
            </a:r>
          </a:p>
          <a:p>
            <a:pPr marL="571500">
              <a:lnSpc>
                <a:spcPct val="107916"/>
              </a:lnSpc>
              <a:spcBef>
                <a:spcPts val="0"/>
              </a:spcBef>
            </a:pPr>
            <a:r>
              <a:rPr lang="en-US" sz="2300" dirty="0">
                <a:solidFill>
                  <a:schemeClr val="bg2">
                    <a:lumMod val="40000"/>
                    <a:lumOff val="60000"/>
                  </a:schemeClr>
                </a:solidFill>
              </a:rPr>
              <a:t>1, 2, 3, 4 </a:t>
            </a:r>
            <a:r>
              <a:rPr lang="en-US" sz="2300" dirty="0">
                <a:solidFill>
                  <a:schemeClr val="bg2">
                    <a:lumMod val="60000"/>
                    <a:lumOff val="40000"/>
                  </a:schemeClr>
                </a:solidFill>
              </a:rPr>
              <a:t>= Low severity, unlikely, expensive to repair</a:t>
            </a:r>
          </a:p>
          <a:p>
            <a:pPr marL="571500">
              <a:lnSpc>
                <a:spcPct val="107916"/>
              </a:lnSpc>
              <a:spcBef>
                <a:spcPts val="0"/>
              </a:spcBef>
            </a:pPr>
            <a:r>
              <a:rPr lang="en-US" sz="2300" dirty="0">
                <a:solidFill>
                  <a:schemeClr val="bg2">
                    <a:lumMod val="40000"/>
                    <a:lumOff val="60000"/>
                  </a:schemeClr>
                </a:solidFill>
              </a:rPr>
              <a:t>6, 8, 9 </a:t>
            </a:r>
            <a:r>
              <a:rPr lang="en-US" sz="2300" dirty="0">
                <a:solidFill>
                  <a:schemeClr val="bg2">
                    <a:lumMod val="60000"/>
                    <a:lumOff val="40000"/>
                  </a:schemeClr>
                </a:solidFill>
              </a:rPr>
              <a:t>= Medium severity, probable, medium cost to repair</a:t>
            </a:r>
          </a:p>
          <a:p>
            <a:pPr marL="571500">
              <a:lnSpc>
                <a:spcPct val="107916"/>
              </a:lnSpc>
              <a:spcBef>
                <a:spcPts val="0"/>
              </a:spcBef>
            </a:pPr>
            <a:r>
              <a:rPr lang="en-US" sz="2300" dirty="0">
                <a:solidFill>
                  <a:schemeClr val="bg2">
                    <a:lumMod val="40000"/>
                    <a:lumOff val="60000"/>
                  </a:schemeClr>
                </a:solidFill>
              </a:rPr>
              <a:t>12, 18, 27 </a:t>
            </a:r>
            <a:r>
              <a:rPr lang="en-US" sz="2300" dirty="0">
                <a:solidFill>
                  <a:schemeClr val="bg2">
                    <a:lumMod val="60000"/>
                    <a:lumOff val="40000"/>
                  </a:schemeClr>
                </a:solidFill>
              </a:rPr>
              <a:t>= High severity, likely, inexpensive to repair</a:t>
            </a:r>
          </a:p>
          <a:p>
            <a:pPr marL="228600" indent="0">
              <a:lnSpc>
                <a:spcPct val="107916"/>
              </a:lnSpc>
              <a:spcBef>
                <a:spcPts val="0"/>
              </a:spcBef>
              <a:buNone/>
            </a:pPr>
            <a:endParaRPr lang="en-US" sz="2000" dirty="0">
              <a:solidFill>
                <a:srgbClr val="FFFFFF"/>
              </a:solidFill>
            </a:endParaRPr>
          </a:p>
          <a:p>
            <a:pPr marL="228600" lvl="0" indent="0" algn="l" rtl="0">
              <a:lnSpc>
                <a:spcPct val="107916"/>
              </a:lnSpc>
              <a:spcBef>
                <a:spcPts val="0"/>
              </a:spcBef>
              <a:spcAft>
                <a:spcPts val="0"/>
              </a:spcAft>
              <a:buSzPts val="1800"/>
              <a:buNone/>
            </a:pPr>
            <a:endParaRPr sz="2000" dirty="0"/>
          </a:p>
          <a:p>
            <a:pPr marL="228600" lvl="0" indent="-88900" algn="l" rtl="0">
              <a:lnSpc>
                <a:spcPct val="90000"/>
              </a:lnSpc>
              <a:spcBef>
                <a:spcPts val="1000"/>
              </a:spcBef>
              <a:spcAft>
                <a:spcPts val="0"/>
              </a:spcAft>
              <a:buClr>
                <a:schemeClr val="lt1"/>
              </a:buClr>
              <a:buSzPts val="2200"/>
              <a:buNone/>
            </a:pPr>
            <a:endParaRPr dirty="0"/>
          </a:p>
        </p:txBody>
      </p:sp>
      <p:graphicFrame>
        <p:nvGraphicFramePr>
          <p:cNvPr id="161" name="Google Shape;161;p4" descr="Alt text required"/>
          <p:cNvGraphicFramePr/>
          <p:nvPr>
            <p:extLst>
              <p:ext uri="{D42A27DB-BD31-4B8C-83A1-F6EECF244321}">
                <p14:modId xmlns:p14="http://schemas.microsoft.com/office/powerpoint/2010/main" val="1664413089"/>
              </p:ext>
            </p:extLst>
          </p:nvPr>
        </p:nvGraphicFramePr>
        <p:xfrm>
          <a:off x="3248849" y="2011055"/>
          <a:ext cx="7835225" cy="4207695"/>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p>
                    <a:p>
                      <a:pPr marL="0" marR="0" lvl="0" indent="0" algn="l"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u="none" strike="noStrike" cap="none" dirty="0">
                          <a:solidFill>
                            <a:schemeClr val="tx1"/>
                          </a:solidFill>
                        </a:rPr>
                        <a:t>STD-002-CPP: </a:t>
                      </a:r>
                      <a:r>
                        <a:rPr lang="en-US" sz="1400" u="none" strike="noStrike" cap="none" dirty="0">
                          <a:solidFill>
                            <a:schemeClr val="tx1">
                              <a:lumMod val="65000"/>
                              <a:lumOff val="35000"/>
                            </a:schemeClr>
                          </a:solidFill>
                        </a:rPr>
                        <a:t>Data Value</a:t>
                      </a:r>
                    </a:p>
                    <a:p>
                      <a:pPr marL="0" marR="0" lvl="0" indent="0" algn="l"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u="none" strike="noStrike" cap="none" dirty="0">
                          <a:solidFill>
                            <a:schemeClr val="tx1"/>
                          </a:solidFill>
                        </a:rPr>
                        <a:t>STD-003-CPP: </a:t>
                      </a:r>
                      <a:r>
                        <a:rPr lang="en-US" sz="1400" u="none" strike="noStrike" cap="none" dirty="0">
                          <a:solidFill>
                            <a:schemeClr val="tx1">
                              <a:lumMod val="65000"/>
                              <a:lumOff val="35000"/>
                            </a:schemeClr>
                          </a:solidFill>
                        </a:rPr>
                        <a:t>String Correctness</a:t>
                      </a:r>
                    </a:p>
                    <a:p>
                      <a:pPr marL="0" marR="0" lvl="0" indent="0" algn="l"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u="none" strike="noStrike" cap="none" dirty="0">
                          <a:solidFill>
                            <a:schemeClr val="tx1"/>
                          </a:solidFill>
                        </a:rPr>
                        <a:t>STD-004-CPP: </a:t>
                      </a:r>
                      <a:r>
                        <a:rPr lang="en-US" sz="1400" u="none" strike="noStrike" cap="none" dirty="0">
                          <a:solidFill>
                            <a:schemeClr val="tx1">
                              <a:lumMod val="65000"/>
                              <a:lumOff val="35000"/>
                            </a:schemeClr>
                          </a:solidFill>
                        </a:rPr>
                        <a:t>SQL Injection</a:t>
                      </a:r>
                    </a:p>
                    <a:p>
                      <a:pPr marL="0" marR="0" lvl="0" indent="0" algn="l"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u="none" strike="noStrike" cap="none" dirty="0">
                          <a:solidFill>
                            <a:schemeClr val="tx1"/>
                          </a:solidFill>
                        </a:rPr>
                        <a:t>STD-005-CPP: </a:t>
                      </a:r>
                      <a:r>
                        <a:rPr lang="en-US" sz="1400" u="none" strike="noStrike" cap="none" dirty="0">
                          <a:solidFill>
                            <a:schemeClr val="tx1">
                              <a:lumMod val="65000"/>
                              <a:lumOff val="35000"/>
                            </a:schemeClr>
                          </a:solidFill>
                        </a:rPr>
                        <a:t>Memory Protection</a:t>
                      </a:r>
                    </a:p>
                    <a:p>
                      <a:pPr marL="0" marR="0" lvl="0" indent="0" algn="l"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u="none" strike="noStrike" cap="none" dirty="0">
                          <a:solidFill>
                            <a:schemeClr val="tx1"/>
                          </a:solidFill>
                        </a:rPr>
                        <a:t>STD-007-CPP: </a:t>
                      </a:r>
                      <a:r>
                        <a:rPr lang="en-US" sz="1400" u="none" strike="noStrike" cap="none" dirty="0">
                          <a:solidFill>
                            <a:schemeClr val="tx1">
                              <a:lumMod val="65000"/>
                              <a:lumOff val="35000"/>
                            </a:schemeClr>
                          </a:solidFill>
                        </a:rPr>
                        <a:t>Exceptions</a:t>
                      </a:r>
                    </a:p>
                    <a:p>
                      <a:pPr marL="0" marR="0" lvl="0" indent="0" algn="l"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u="none" strike="noStrike" cap="none" dirty="0">
                          <a:solidFill>
                            <a:schemeClr val="tx1"/>
                          </a:solidFill>
                        </a:rPr>
                        <a:t>STD-008-CPP: </a:t>
                      </a:r>
                      <a:r>
                        <a:rPr lang="en-US" sz="1400" u="none" strike="noStrike" cap="none" dirty="0">
                          <a:solidFill>
                            <a:schemeClr val="tx1">
                              <a:lumMod val="65000"/>
                              <a:lumOff val="35000"/>
                            </a:schemeClr>
                          </a:solidFill>
                        </a:rPr>
                        <a:t>Characters and Strings</a:t>
                      </a:r>
                    </a:p>
                    <a:p>
                      <a:pPr marL="0" marR="0" lvl="0" indent="0" algn="l"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u="none" strike="noStrike" cap="none" dirty="0">
                          <a:solidFill>
                            <a:schemeClr val="tx1"/>
                          </a:solidFill>
                        </a:rPr>
                        <a:t>STD-009-CPP: </a:t>
                      </a:r>
                      <a:r>
                        <a:rPr lang="en-US" sz="1400" u="none" strike="noStrike" cap="none" dirty="0">
                          <a:solidFill>
                            <a:schemeClr val="tx1">
                              <a:lumMod val="65000"/>
                              <a:lumOff val="35000"/>
                            </a:schemeClr>
                          </a:solidFill>
                        </a:rPr>
                        <a:t>Miscellaneous </a:t>
                      </a:r>
                    </a:p>
                    <a:p>
                      <a:pPr marL="0" marR="0" lvl="0" indent="0" algn="l"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u="none" strike="noStrike" cap="none" dirty="0">
                          <a:solidFill>
                            <a:schemeClr val="tx1"/>
                          </a:solidFill>
                        </a:rPr>
                        <a:t>STD-010-CPP: </a:t>
                      </a:r>
                      <a:r>
                        <a:rPr lang="en-US" sz="1400" u="none" strike="noStrike" cap="none" dirty="0">
                          <a:solidFill>
                            <a:schemeClr val="tx1">
                              <a:lumMod val="65000"/>
                              <a:lumOff val="35000"/>
                            </a:schemeClr>
                          </a:solidFill>
                        </a:rPr>
                        <a:t>Containers </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endParaRPr sz="1400" u="none" strike="noStrike" cap="none" dirty="0"/>
                    </a:p>
                    <a:p>
                      <a:pPr marL="0" marR="0" lvl="0" indent="0" algn="l"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u="none" strike="noStrike" cap="none" dirty="0">
                          <a:solidFill>
                            <a:schemeClr val="tx1"/>
                          </a:solidFill>
                        </a:rPr>
                        <a:t>STD-002-CPP (P8): </a:t>
                      </a:r>
                      <a:r>
                        <a:rPr lang="en-US" sz="1400" u="none" strike="noStrike" cap="none" dirty="0">
                          <a:solidFill>
                            <a:schemeClr val="tx1">
                              <a:lumMod val="65000"/>
                              <a:lumOff val="35000"/>
                            </a:schemeClr>
                          </a:solidFill>
                        </a:rPr>
                        <a:t>Data Value</a:t>
                      </a:r>
                      <a:endParaRPr lang="en-US" sz="1400" u="none" strike="noStrike" cap="none" dirty="0">
                        <a:solidFill>
                          <a:schemeClr val="tx1"/>
                        </a:solidFill>
                      </a:endParaRPr>
                    </a:p>
                    <a:p>
                      <a:pPr marL="0" marR="0" lvl="0" indent="0" algn="l"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u="none" strike="noStrike" cap="none" dirty="0">
                          <a:solidFill>
                            <a:schemeClr val="tx1"/>
                          </a:solidFill>
                        </a:rPr>
                        <a:t>STD-003-CPP (P18): </a:t>
                      </a:r>
                      <a:r>
                        <a:rPr lang="en-US" sz="1400" u="none" strike="noStrike" cap="none" dirty="0">
                          <a:solidFill>
                            <a:schemeClr val="tx1">
                              <a:lumMod val="65000"/>
                              <a:lumOff val="35000"/>
                            </a:schemeClr>
                          </a:solidFill>
                        </a:rPr>
                        <a:t>String Correctness</a:t>
                      </a:r>
                    </a:p>
                    <a:p>
                      <a:pPr marL="0" marR="0" lvl="0" indent="0" algn="l"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u="none" strike="noStrike" cap="none" dirty="0">
                          <a:solidFill>
                            <a:schemeClr val="tx1"/>
                          </a:solidFill>
                        </a:rPr>
                        <a:t>STD-004-CPP (P18): </a:t>
                      </a:r>
                      <a:r>
                        <a:rPr lang="en-US" sz="1400" u="none" strike="noStrike" cap="none" dirty="0">
                          <a:solidFill>
                            <a:schemeClr val="tx1">
                              <a:lumMod val="65000"/>
                              <a:lumOff val="35000"/>
                            </a:schemeClr>
                          </a:solidFill>
                        </a:rPr>
                        <a:t>SQL Injection</a:t>
                      </a:r>
                    </a:p>
                    <a:p>
                      <a:pPr marL="0" marR="0" lvl="0" indent="0" algn="l"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u="none" strike="noStrike" cap="none" dirty="0">
                          <a:solidFill>
                            <a:schemeClr val="tx1"/>
                          </a:solidFill>
                        </a:rPr>
                        <a:t>STD-005-CPP (P18): </a:t>
                      </a:r>
                      <a:r>
                        <a:rPr lang="en-US" sz="1400" u="none" strike="noStrike" cap="none" dirty="0">
                          <a:solidFill>
                            <a:schemeClr val="tx1">
                              <a:lumMod val="65000"/>
                              <a:lumOff val="35000"/>
                            </a:schemeClr>
                          </a:solidFill>
                        </a:rPr>
                        <a:t>Memory Protection</a:t>
                      </a:r>
                    </a:p>
                    <a:p>
                      <a:pPr marL="0" marR="0" lvl="0" indent="0" algn="l"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u="none" strike="noStrike" cap="none" dirty="0">
                          <a:solidFill>
                            <a:schemeClr val="tx1"/>
                          </a:solidFill>
                        </a:rPr>
                        <a:t>STD-007-CPP (P9): </a:t>
                      </a:r>
                      <a:r>
                        <a:rPr lang="en-US" sz="1400" u="none" strike="noStrike" cap="none" dirty="0">
                          <a:solidFill>
                            <a:schemeClr val="tx1">
                              <a:lumMod val="65000"/>
                              <a:lumOff val="35000"/>
                            </a:schemeClr>
                          </a:solidFill>
                        </a:rPr>
                        <a:t>Exceptions</a:t>
                      </a:r>
                    </a:p>
                    <a:p>
                      <a:pPr marL="0" marR="0" lvl="0" indent="0" algn="l"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u="none" strike="noStrike" cap="none" dirty="0">
                          <a:solidFill>
                            <a:schemeClr val="tx1"/>
                          </a:solidFill>
                        </a:rPr>
                        <a:t>STD-008-CPP (P18): </a:t>
                      </a:r>
                      <a:r>
                        <a:rPr lang="en-US" sz="1400" u="none" strike="noStrike" cap="none" dirty="0">
                          <a:solidFill>
                            <a:schemeClr val="tx1">
                              <a:lumMod val="65000"/>
                              <a:lumOff val="35000"/>
                            </a:schemeClr>
                          </a:solidFill>
                        </a:rPr>
                        <a:t>Characters and Strings</a:t>
                      </a:r>
                    </a:p>
                    <a:p>
                      <a:pPr marL="0" marR="0" lvl="0" indent="0" algn="l"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u="none" strike="noStrike" cap="none" dirty="0">
                          <a:solidFill>
                            <a:schemeClr val="tx1"/>
                          </a:solidFill>
                        </a:rPr>
                        <a:t>STD-009-CPP (P8): </a:t>
                      </a:r>
                      <a:r>
                        <a:rPr lang="en-US" sz="1400" u="none" strike="noStrike" cap="none" dirty="0">
                          <a:solidFill>
                            <a:schemeClr val="tx1">
                              <a:lumMod val="65000"/>
                              <a:lumOff val="35000"/>
                            </a:schemeClr>
                          </a:solidFill>
                        </a:rPr>
                        <a:t>Miscellaneous</a:t>
                      </a:r>
                    </a:p>
                    <a:p>
                      <a:pPr marL="0" marR="0" lvl="0" indent="0" algn="l"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u="none" strike="noStrike" cap="none" dirty="0">
                          <a:solidFill>
                            <a:schemeClr val="tx1"/>
                          </a:solidFill>
                        </a:rPr>
                        <a:t>STD-010-CPP (P18): </a:t>
                      </a:r>
                      <a:r>
                        <a:rPr lang="en-US" sz="1400" u="none" strike="noStrike" cap="none" dirty="0">
                          <a:solidFill>
                            <a:schemeClr val="tx1">
                              <a:lumMod val="65000"/>
                              <a:lumOff val="35000"/>
                            </a:schemeClr>
                          </a:solidFill>
                        </a:rPr>
                        <a:t>Containers </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p>
                    <a:p>
                      <a:pPr marL="0" marR="0" lvl="0" indent="0" algn="l"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u="none" strike="noStrike" cap="none" dirty="0">
                          <a:solidFill>
                            <a:schemeClr val="tx1"/>
                          </a:solidFill>
                        </a:rPr>
                        <a:t>STD-001-CPP (P4): </a:t>
                      </a:r>
                      <a:r>
                        <a:rPr lang="en-US" sz="1400" u="none" strike="noStrike" cap="none" dirty="0">
                          <a:solidFill>
                            <a:schemeClr val="tx1">
                              <a:lumMod val="65000"/>
                              <a:lumOff val="35000"/>
                            </a:schemeClr>
                          </a:solidFill>
                        </a:rPr>
                        <a:t>Data Type</a:t>
                      </a:r>
                    </a:p>
                    <a:p>
                      <a:pPr marL="0" marR="0" lvl="0" indent="0" algn="l"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u="none" strike="noStrike" cap="none" dirty="0">
                          <a:solidFill>
                            <a:schemeClr val="tx1"/>
                          </a:solidFill>
                        </a:rPr>
                        <a:t>STD-006-CPP (P1): </a:t>
                      </a:r>
                      <a:r>
                        <a:rPr lang="en-US" sz="1400" u="none" strike="noStrike" cap="none" dirty="0">
                          <a:solidFill>
                            <a:schemeClr val="tx1">
                              <a:lumMod val="65000"/>
                              <a:lumOff val="35000"/>
                            </a:schemeClr>
                          </a:solidFill>
                        </a:rPr>
                        <a:t>Assertions</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p>
                    <a:p>
                      <a:pPr marL="0" marR="0" lvl="0" indent="0" algn="l"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u="none" strike="noStrike" cap="none" dirty="0">
                          <a:solidFill>
                            <a:schemeClr val="tx1"/>
                          </a:solidFill>
                        </a:rPr>
                        <a:t>STD-001-CPP: </a:t>
                      </a:r>
                      <a:r>
                        <a:rPr lang="en-US" sz="1400" u="none" strike="noStrike" cap="none" dirty="0">
                          <a:solidFill>
                            <a:schemeClr val="tx1">
                              <a:lumMod val="65000"/>
                              <a:lumOff val="35000"/>
                            </a:schemeClr>
                          </a:solidFill>
                        </a:rPr>
                        <a:t>Data Type</a:t>
                      </a:r>
                    </a:p>
                    <a:p>
                      <a:pPr marL="0" marR="0" lvl="0" indent="0" algn="l" defTabSz="914400" rtl="0" eaLnBrk="1" fontAlgn="auto" latinLnBrk="0" hangingPunct="1">
                        <a:lnSpc>
                          <a:spcPct val="100000"/>
                        </a:lnSpc>
                        <a:spcBef>
                          <a:spcPts val="0"/>
                        </a:spcBef>
                        <a:spcAft>
                          <a:spcPts val="0"/>
                        </a:spcAft>
                        <a:buClr>
                          <a:srgbClr val="000000"/>
                        </a:buClr>
                        <a:buSzPts val="3600"/>
                        <a:buFont typeface="Arial"/>
                        <a:buNone/>
                        <a:tabLst/>
                        <a:defRPr/>
                      </a:pPr>
                      <a:r>
                        <a:rPr lang="en-US" sz="1400" u="none" strike="noStrike" cap="none" dirty="0">
                          <a:solidFill>
                            <a:schemeClr val="tx1"/>
                          </a:solidFill>
                        </a:rPr>
                        <a:t>STD-006-CPP: </a:t>
                      </a:r>
                      <a:r>
                        <a:rPr lang="en-US" sz="1400" u="none" strike="noStrike" cap="none" dirty="0">
                          <a:solidFill>
                            <a:schemeClr val="tx1">
                              <a:lumMod val="65000"/>
                              <a:lumOff val="35000"/>
                            </a:schemeClr>
                          </a:solidFill>
                        </a:rPr>
                        <a:t>Assertions</a:t>
                      </a:r>
                    </a:p>
                    <a:p>
                      <a:pPr marL="0" marR="0" lvl="0" indent="0" algn="ctr" defTabSz="914400" rtl="0" eaLnBrk="1" fontAlgn="auto" latinLnBrk="0" hangingPunct="1">
                        <a:lnSpc>
                          <a:spcPct val="100000"/>
                        </a:lnSpc>
                        <a:spcBef>
                          <a:spcPts val="0"/>
                        </a:spcBef>
                        <a:spcAft>
                          <a:spcPts val="0"/>
                        </a:spcAft>
                        <a:buClr>
                          <a:srgbClr val="000000"/>
                        </a:buClr>
                        <a:buSzPts val="3600"/>
                        <a:buFont typeface="Arial"/>
                        <a:buNone/>
                        <a:tabLst/>
                        <a:defRPr/>
                      </a:pPr>
                      <a:endParaRPr lang="en-US" sz="8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82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12473" y="467490"/>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10 PRINCIPLES</a:t>
            </a:r>
            <a:endParaRPr dirty="0"/>
          </a:p>
        </p:txBody>
      </p:sp>
      <p:sp>
        <p:nvSpPr>
          <p:cNvPr id="168" name="Google Shape;168;p5"/>
          <p:cNvSpPr txBox="1">
            <a:spLocks noGrp="1"/>
          </p:cNvSpPr>
          <p:nvPr>
            <p:ph type="body" idx="1"/>
          </p:nvPr>
        </p:nvSpPr>
        <p:spPr>
          <a:xfrm>
            <a:off x="190005" y="1496292"/>
            <a:ext cx="11780670" cy="4987636"/>
          </a:xfrm>
          <a:prstGeom prst="rect">
            <a:avLst/>
          </a:prstGeom>
          <a:noFill/>
          <a:ln>
            <a:noFill/>
          </a:ln>
        </p:spPr>
        <p:txBody>
          <a:bodyPr spcFirstLastPara="1" wrap="square" lIns="91425" tIns="45700" rIns="91425" bIns="45700" anchor="t" anchorCtr="0">
            <a:normAutofit fontScale="77500" lnSpcReduction="20000"/>
          </a:bodyPr>
          <a:lstStyle/>
          <a:p>
            <a:pPr marL="0" lvl="0" indent="0" algn="l" rtl="0">
              <a:lnSpc>
                <a:spcPct val="90000"/>
              </a:lnSpc>
              <a:spcBef>
                <a:spcPts val="0"/>
              </a:spcBef>
              <a:spcAft>
                <a:spcPts val="0"/>
              </a:spcAft>
              <a:buClr>
                <a:schemeClr val="lt1"/>
              </a:buClr>
              <a:buSzPts val="2200"/>
              <a:buNone/>
            </a:pPr>
            <a:endParaRPr lang="en-US" dirty="0">
              <a:solidFill>
                <a:srgbClr val="FFFFFF"/>
              </a:solidFill>
            </a:endParaRPr>
          </a:p>
          <a:p>
            <a:pPr marL="228600" indent="-228600">
              <a:lnSpc>
                <a:spcPct val="170000"/>
              </a:lnSpc>
              <a:spcBef>
                <a:spcPts val="0"/>
              </a:spcBef>
              <a:buSzPts val="2200"/>
            </a:pPr>
            <a:r>
              <a:rPr lang="en-US" sz="2300" dirty="0">
                <a:solidFill>
                  <a:srgbClr val="FFFFFF"/>
                </a:solidFill>
              </a:rPr>
              <a:t>Validate Input Data: </a:t>
            </a:r>
            <a:r>
              <a:rPr lang="en-US" sz="2300" dirty="0">
                <a:solidFill>
                  <a:schemeClr val="bg2">
                    <a:lumMod val="60000"/>
                    <a:lumOff val="40000"/>
                  </a:schemeClr>
                </a:solidFill>
              </a:rPr>
              <a:t>Data Type, Data Value, SQL Injection, Characters and Strings, Containers</a:t>
            </a:r>
          </a:p>
          <a:p>
            <a:pPr marL="228600" lvl="0" indent="-228600">
              <a:lnSpc>
                <a:spcPct val="170000"/>
              </a:lnSpc>
              <a:spcBef>
                <a:spcPts val="0"/>
              </a:spcBef>
              <a:buSzPts val="2200"/>
            </a:pPr>
            <a:r>
              <a:rPr lang="en-US" sz="2300" dirty="0">
                <a:solidFill>
                  <a:srgbClr val="FFFFFF"/>
                </a:solidFill>
              </a:rPr>
              <a:t>Heed Complier Warnings: </a:t>
            </a:r>
            <a:r>
              <a:rPr lang="en-US" sz="2300" dirty="0">
                <a:solidFill>
                  <a:schemeClr val="bg2">
                    <a:lumMod val="60000"/>
                    <a:lumOff val="40000"/>
                  </a:schemeClr>
                </a:solidFill>
              </a:rPr>
              <a:t>Data Type, String Correctness, Assertions, Exceptions, Miscellaneous</a:t>
            </a:r>
          </a:p>
          <a:p>
            <a:pPr marL="228600" indent="-228600">
              <a:lnSpc>
                <a:spcPct val="170000"/>
              </a:lnSpc>
              <a:spcBef>
                <a:spcPts val="0"/>
              </a:spcBef>
              <a:buSzPts val="2200"/>
            </a:pPr>
            <a:r>
              <a:rPr lang="en-US" sz="2300" dirty="0">
                <a:solidFill>
                  <a:srgbClr val="FFFFFF"/>
                </a:solidFill>
              </a:rPr>
              <a:t>Architect and Design for Security Policies: </a:t>
            </a:r>
            <a:r>
              <a:rPr lang="en-US" sz="2300" dirty="0">
                <a:solidFill>
                  <a:schemeClr val="bg2">
                    <a:lumMod val="60000"/>
                    <a:lumOff val="40000"/>
                  </a:schemeClr>
                </a:solidFill>
              </a:rPr>
              <a:t>Memory Protection, Exceptions, Miscellaneous</a:t>
            </a:r>
          </a:p>
          <a:p>
            <a:pPr marL="228600" indent="-228600">
              <a:lnSpc>
                <a:spcPct val="170000"/>
              </a:lnSpc>
              <a:spcBef>
                <a:spcPts val="0"/>
              </a:spcBef>
              <a:buSzPts val="2200"/>
            </a:pPr>
            <a:r>
              <a:rPr lang="en-US" sz="2300" dirty="0">
                <a:solidFill>
                  <a:srgbClr val="FFFFFF"/>
                </a:solidFill>
              </a:rPr>
              <a:t>Keep It Simple: </a:t>
            </a:r>
            <a:r>
              <a:rPr lang="en-US" sz="2300" dirty="0">
                <a:solidFill>
                  <a:schemeClr val="bg2">
                    <a:lumMod val="60000"/>
                    <a:lumOff val="40000"/>
                  </a:schemeClr>
                </a:solidFill>
              </a:rPr>
              <a:t>String Correctness, Assertions, Characters and Strings, Miscellaneous</a:t>
            </a:r>
          </a:p>
          <a:p>
            <a:pPr marL="228600" indent="-228600">
              <a:lnSpc>
                <a:spcPct val="170000"/>
              </a:lnSpc>
              <a:spcBef>
                <a:spcPts val="0"/>
              </a:spcBef>
              <a:buSzPts val="2200"/>
            </a:pPr>
            <a:r>
              <a:rPr lang="en-US" sz="2300" dirty="0">
                <a:solidFill>
                  <a:srgbClr val="FFFFFF"/>
                </a:solidFill>
              </a:rPr>
              <a:t>Default Deny: </a:t>
            </a:r>
            <a:r>
              <a:rPr lang="en-US" sz="2300" dirty="0">
                <a:solidFill>
                  <a:schemeClr val="bg2">
                    <a:lumMod val="60000"/>
                    <a:lumOff val="40000"/>
                  </a:schemeClr>
                </a:solidFill>
              </a:rPr>
              <a:t>SQL Injection</a:t>
            </a:r>
            <a:endParaRPr lang="en-US" sz="2300" dirty="0">
              <a:solidFill>
                <a:srgbClr val="FFFFFF"/>
              </a:solidFill>
            </a:endParaRPr>
          </a:p>
          <a:p>
            <a:pPr marL="228600" indent="-228600">
              <a:lnSpc>
                <a:spcPct val="170000"/>
              </a:lnSpc>
              <a:spcBef>
                <a:spcPts val="0"/>
              </a:spcBef>
              <a:buSzPts val="2200"/>
            </a:pPr>
            <a:r>
              <a:rPr lang="en-US" sz="2300" dirty="0">
                <a:solidFill>
                  <a:srgbClr val="FFFFFF"/>
                </a:solidFill>
              </a:rPr>
              <a:t>Adhere to the Principle of Least Privilege: </a:t>
            </a:r>
            <a:r>
              <a:rPr lang="en-US" sz="2300" dirty="0">
                <a:solidFill>
                  <a:schemeClr val="bg2">
                    <a:lumMod val="60000"/>
                    <a:lumOff val="40000"/>
                  </a:schemeClr>
                </a:solidFill>
              </a:rPr>
              <a:t>SQL Injection, Memory Protection </a:t>
            </a:r>
            <a:endParaRPr lang="en-US" sz="2300" dirty="0">
              <a:solidFill>
                <a:srgbClr val="FFFFFF"/>
              </a:solidFill>
            </a:endParaRPr>
          </a:p>
          <a:p>
            <a:pPr marL="228600" indent="-228600">
              <a:lnSpc>
                <a:spcPct val="170000"/>
              </a:lnSpc>
              <a:spcBef>
                <a:spcPts val="0"/>
              </a:spcBef>
              <a:buSzPts val="2200"/>
            </a:pPr>
            <a:r>
              <a:rPr lang="en-US" sz="2300" dirty="0">
                <a:solidFill>
                  <a:srgbClr val="FFFFFF"/>
                </a:solidFill>
              </a:rPr>
              <a:t>Sanitize Data Sent to Other Systems: </a:t>
            </a:r>
            <a:r>
              <a:rPr lang="en-US" sz="2300" dirty="0">
                <a:solidFill>
                  <a:schemeClr val="bg2">
                    <a:lumMod val="60000"/>
                    <a:lumOff val="40000"/>
                  </a:schemeClr>
                </a:solidFill>
              </a:rPr>
              <a:t>Memory Protection (depending)</a:t>
            </a:r>
            <a:endParaRPr lang="en-US" sz="2300" dirty="0">
              <a:solidFill>
                <a:srgbClr val="FFFFFF"/>
              </a:solidFill>
            </a:endParaRPr>
          </a:p>
          <a:p>
            <a:pPr marL="228600" indent="-228600">
              <a:lnSpc>
                <a:spcPct val="170000"/>
              </a:lnSpc>
              <a:spcBef>
                <a:spcPts val="0"/>
              </a:spcBef>
              <a:buSzPts val="2200"/>
            </a:pPr>
            <a:r>
              <a:rPr lang="en-US" sz="2300" dirty="0">
                <a:solidFill>
                  <a:srgbClr val="FFFFFF"/>
                </a:solidFill>
              </a:rPr>
              <a:t>Practice Defense in Depth: </a:t>
            </a:r>
            <a:r>
              <a:rPr lang="en-US" sz="2300" dirty="0">
                <a:solidFill>
                  <a:schemeClr val="bg2">
                    <a:lumMod val="60000"/>
                    <a:lumOff val="40000"/>
                  </a:schemeClr>
                </a:solidFill>
              </a:rPr>
              <a:t>SQL Injection</a:t>
            </a:r>
            <a:endParaRPr lang="en-US" sz="2300" dirty="0">
              <a:solidFill>
                <a:srgbClr val="FFFFFF"/>
              </a:solidFill>
            </a:endParaRPr>
          </a:p>
          <a:p>
            <a:pPr marL="228600" indent="-228600">
              <a:lnSpc>
                <a:spcPct val="170000"/>
              </a:lnSpc>
              <a:spcBef>
                <a:spcPts val="0"/>
              </a:spcBef>
              <a:buSzPts val="2200"/>
            </a:pPr>
            <a:r>
              <a:rPr lang="en-US" sz="2300" dirty="0">
                <a:solidFill>
                  <a:srgbClr val="FFFFFF"/>
                </a:solidFill>
              </a:rPr>
              <a:t>Use Effective Quality Assurance Techniques: </a:t>
            </a:r>
            <a:r>
              <a:rPr lang="en-US" sz="2300" dirty="0">
                <a:solidFill>
                  <a:schemeClr val="bg2">
                    <a:lumMod val="60000"/>
                    <a:lumOff val="40000"/>
                  </a:schemeClr>
                </a:solidFill>
              </a:rPr>
              <a:t>Data Type, Data Value, String Correctness, SQL Injection, Memory Protection, Assertions, Exceptions, Miscellaneous</a:t>
            </a:r>
          </a:p>
          <a:p>
            <a:pPr marL="228600" lvl="0" indent="-228600" algn="l" rtl="0">
              <a:lnSpc>
                <a:spcPct val="170000"/>
              </a:lnSpc>
              <a:spcBef>
                <a:spcPts val="0"/>
              </a:spcBef>
              <a:spcAft>
                <a:spcPts val="0"/>
              </a:spcAft>
              <a:buClr>
                <a:schemeClr val="lt1"/>
              </a:buClr>
              <a:buSzPts val="2200"/>
              <a:buChar char="•"/>
            </a:pPr>
            <a:r>
              <a:rPr lang="en-US" sz="2300" dirty="0">
                <a:solidFill>
                  <a:srgbClr val="FFFFFF"/>
                </a:solidFill>
              </a:rPr>
              <a:t>Adopt a Secure Coding Standard: </a:t>
            </a:r>
            <a:r>
              <a:rPr lang="en-US" sz="2300" dirty="0">
                <a:solidFill>
                  <a:schemeClr val="bg2">
                    <a:lumMod val="60000"/>
                    <a:lumOff val="40000"/>
                  </a:schemeClr>
                </a:solidFill>
              </a:rPr>
              <a:t>Exceptions</a:t>
            </a:r>
            <a:endParaRPr sz="2300" dirty="0">
              <a:solidFill>
                <a:schemeClr val="bg2">
                  <a:lumMod val="60000"/>
                  <a:lumOff val="40000"/>
                </a:schemeClr>
              </a:solidFill>
            </a:endParaRPr>
          </a:p>
        </p:txBody>
      </p:sp>
      <p:pic>
        <p:nvPicPr>
          <p:cNvPr id="169" name="Google Shape;169;p5" descr="Green Pace logo"/>
          <p:cNvPicPr preferRelativeResize="0"/>
          <p:nvPr/>
        </p:nvPicPr>
        <p:blipFill>
          <a:blip r:embed="rId24">
            <a:alphaModFix/>
          </a:blip>
          <a:stretch>
            <a:fillRect/>
          </a:stretch>
        </p:blipFill>
        <p:spPr>
          <a:xfrm>
            <a:off x="11084074" y="5440526"/>
            <a:ext cx="886601" cy="1149225"/>
          </a:xfrm>
          <a:prstGeom prst="rect">
            <a:avLst/>
          </a:prstGeom>
          <a:noFill/>
          <a:ln>
            <a:noFill/>
          </a:ln>
        </p:spPr>
      </p:pic>
      <p:pic>
        <p:nvPicPr>
          <p:cNvPr id="2" name="First Principle">
            <a:hlinkClick r:id="" action="ppaction://media"/>
            <a:extLst>
              <a:ext uri="{FF2B5EF4-FFF2-40B4-BE49-F238E27FC236}">
                <a16:creationId xmlns:a16="http://schemas.microsoft.com/office/drawing/2014/main" id="{23A4DDEF-6318-2D45-BEF7-72BE2AC25B5D}"/>
              </a:ext>
            </a:extLst>
          </p:cNvPr>
          <p:cNvPicPr>
            <a:picLocks noChangeAspect="1"/>
          </p:cNvPicPr>
          <p:nvPr>
            <a:audioFile r:link="rId3"/>
            <p:extLst>
              <p:ext uri="{DAA4B4D4-6D71-4841-9C94-3DE7FCFB9230}">
                <p14:media xmlns:p14="http://schemas.microsoft.com/office/powerpoint/2010/main" r:embed="rId2"/>
              </p:ext>
            </p:extLst>
          </p:nvPr>
        </p:nvPicPr>
        <p:blipFill>
          <a:blip r:embed="rId25">
            <a:alphaModFix amt="0"/>
          </a:blip>
          <a:stretch>
            <a:fillRect/>
          </a:stretch>
        </p:blipFill>
        <p:spPr>
          <a:xfrm>
            <a:off x="0" y="0"/>
            <a:ext cx="812800" cy="812800"/>
          </a:xfrm>
          <a:prstGeom prst="rect">
            <a:avLst/>
          </a:prstGeom>
        </p:spPr>
      </p:pic>
      <p:pic>
        <p:nvPicPr>
          <p:cNvPr id="3" name="Second Principle">
            <a:hlinkClick r:id="" action="ppaction://media"/>
            <a:extLst>
              <a:ext uri="{FF2B5EF4-FFF2-40B4-BE49-F238E27FC236}">
                <a16:creationId xmlns:a16="http://schemas.microsoft.com/office/drawing/2014/main" id="{20AD177D-EFBD-D547-80D7-8A1F182F8290}"/>
              </a:ext>
            </a:extLst>
          </p:cNvPr>
          <p:cNvPicPr>
            <a:picLocks noChangeAspect="1"/>
          </p:cNvPicPr>
          <p:nvPr>
            <a:audioFile r:link="rId5"/>
            <p:extLst>
              <p:ext uri="{DAA4B4D4-6D71-4841-9C94-3DE7FCFB9230}">
                <p14:media xmlns:p14="http://schemas.microsoft.com/office/powerpoint/2010/main" r:embed="rId4"/>
              </p:ext>
            </p:extLst>
          </p:nvPr>
        </p:nvPicPr>
        <p:blipFill>
          <a:blip r:embed="rId25">
            <a:alphaModFix amt="0"/>
          </a:blip>
          <a:stretch>
            <a:fillRect/>
          </a:stretch>
        </p:blipFill>
        <p:spPr>
          <a:xfrm>
            <a:off x="812800" y="-7883"/>
            <a:ext cx="812800" cy="812800"/>
          </a:xfrm>
          <a:prstGeom prst="rect">
            <a:avLst/>
          </a:prstGeom>
        </p:spPr>
      </p:pic>
      <p:pic>
        <p:nvPicPr>
          <p:cNvPr id="4" name="Third Principle">
            <a:hlinkClick r:id="" action="ppaction://media"/>
            <a:extLst>
              <a:ext uri="{FF2B5EF4-FFF2-40B4-BE49-F238E27FC236}">
                <a16:creationId xmlns:a16="http://schemas.microsoft.com/office/drawing/2014/main" id="{50894554-9AC3-994E-A25C-83F56103D87D}"/>
              </a:ext>
            </a:extLst>
          </p:cNvPr>
          <p:cNvPicPr>
            <a:picLocks noChangeAspect="1"/>
          </p:cNvPicPr>
          <p:nvPr>
            <a:audioFile r:link="rId7"/>
            <p:extLst>
              <p:ext uri="{DAA4B4D4-6D71-4841-9C94-3DE7FCFB9230}">
                <p14:media xmlns:p14="http://schemas.microsoft.com/office/powerpoint/2010/main" r:embed="rId6"/>
              </p:ext>
            </p:extLst>
          </p:nvPr>
        </p:nvPicPr>
        <p:blipFill>
          <a:blip r:embed="rId25">
            <a:alphaModFix amt="0"/>
          </a:blip>
          <a:stretch>
            <a:fillRect/>
          </a:stretch>
        </p:blipFill>
        <p:spPr>
          <a:xfrm>
            <a:off x="1625600" y="-7883"/>
            <a:ext cx="812800" cy="812800"/>
          </a:xfrm>
          <a:prstGeom prst="rect">
            <a:avLst/>
          </a:prstGeom>
        </p:spPr>
      </p:pic>
      <p:pic>
        <p:nvPicPr>
          <p:cNvPr id="5" name="Recorded Sound">
            <a:hlinkClick r:id="" action="ppaction://media"/>
            <a:extLst>
              <a:ext uri="{FF2B5EF4-FFF2-40B4-BE49-F238E27FC236}">
                <a16:creationId xmlns:a16="http://schemas.microsoft.com/office/drawing/2014/main" id="{A7D04F57-009C-3A4E-9555-3AE3CD790FD8}"/>
              </a:ext>
            </a:extLst>
          </p:cNvPr>
          <p:cNvPicPr>
            <a:picLocks noChangeAspect="1"/>
          </p:cNvPicPr>
          <p:nvPr>
            <a:audioFile r:link="rId9"/>
            <p:extLst>
              <p:ext uri="{DAA4B4D4-6D71-4841-9C94-3DE7FCFB9230}">
                <p14:media xmlns:p14="http://schemas.microsoft.com/office/powerpoint/2010/main" r:embed="rId8"/>
              </p:ext>
            </p:extLst>
          </p:nvPr>
        </p:nvPicPr>
        <p:blipFill>
          <a:blip r:embed="rId25">
            <a:alphaModFix amt="0"/>
          </a:blip>
          <a:stretch>
            <a:fillRect/>
          </a:stretch>
        </p:blipFill>
        <p:spPr>
          <a:xfrm>
            <a:off x="2406073" y="15815"/>
            <a:ext cx="812800" cy="812800"/>
          </a:xfrm>
          <a:prstGeom prst="rect">
            <a:avLst/>
          </a:prstGeom>
        </p:spPr>
      </p:pic>
      <p:pic>
        <p:nvPicPr>
          <p:cNvPr id="6" name="Fifth Principle">
            <a:hlinkClick r:id="" action="ppaction://media"/>
            <a:extLst>
              <a:ext uri="{FF2B5EF4-FFF2-40B4-BE49-F238E27FC236}">
                <a16:creationId xmlns:a16="http://schemas.microsoft.com/office/drawing/2014/main" id="{AC117207-D31A-3D48-88F2-EB351D8FB86B}"/>
              </a:ext>
            </a:extLst>
          </p:cNvPr>
          <p:cNvPicPr>
            <a:picLocks noChangeAspect="1"/>
          </p:cNvPicPr>
          <p:nvPr>
            <a:audioFile r:link="rId11"/>
            <p:extLst>
              <p:ext uri="{DAA4B4D4-6D71-4841-9C94-3DE7FCFB9230}">
                <p14:media xmlns:p14="http://schemas.microsoft.com/office/powerpoint/2010/main" r:embed="rId10"/>
              </p:ext>
            </p:extLst>
          </p:nvPr>
        </p:nvPicPr>
        <p:blipFill>
          <a:blip r:embed="rId25">
            <a:alphaModFix amt="0"/>
          </a:blip>
          <a:stretch>
            <a:fillRect/>
          </a:stretch>
        </p:blipFill>
        <p:spPr>
          <a:xfrm>
            <a:off x="3128421" y="23698"/>
            <a:ext cx="812800" cy="812800"/>
          </a:xfrm>
          <a:prstGeom prst="rect">
            <a:avLst/>
          </a:prstGeom>
        </p:spPr>
      </p:pic>
      <p:pic>
        <p:nvPicPr>
          <p:cNvPr id="7" name="Sixth Principle">
            <a:hlinkClick r:id="" action="ppaction://media"/>
            <a:extLst>
              <a:ext uri="{FF2B5EF4-FFF2-40B4-BE49-F238E27FC236}">
                <a16:creationId xmlns:a16="http://schemas.microsoft.com/office/drawing/2014/main" id="{0A44FC5A-86E2-434A-9292-D9536D08F6FB}"/>
              </a:ext>
            </a:extLst>
          </p:cNvPr>
          <p:cNvPicPr>
            <a:picLocks noChangeAspect="1"/>
          </p:cNvPicPr>
          <p:nvPr>
            <a:audioFile r:link="rId13"/>
            <p:extLst>
              <p:ext uri="{DAA4B4D4-6D71-4841-9C94-3DE7FCFB9230}">
                <p14:media xmlns:p14="http://schemas.microsoft.com/office/powerpoint/2010/main" r:embed="rId12"/>
              </p:ext>
            </p:extLst>
          </p:nvPr>
        </p:nvPicPr>
        <p:blipFill>
          <a:blip r:embed="rId25">
            <a:alphaModFix amt="0"/>
          </a:blip>
          <a:stretch>
            <a:fillRect/>
          </a:stretch>
        </p:blipFill>
        <p:spPr>
          <a:xfrm>
            <a:off x="3850769" y="15815"/>
            <a:ext cx="812800" cy="812800"/>
          </a:xfrm>
          <a:prstGeom prst="rect">
            <a:avLst/>
          </a:prstGeom>
        </p:spPr>
      </p:pic>
      <p:pic>
        <p:nvPicPr>
          <p:cNvPr id="8" name="Seventh Principle">
            <a:hlinkClick r:id="" action="ppaction://media"/>
            <a:extLst>
              <a:ext uri="{FF2B5EF4-FFF2-40B4-BE49-F238E27FC236}">
                <a16:creationId xmlns:a16="http://schemas.microsoft.com/office/drawing/2014/main" id="{74EA232E-EB08-9249-AA17-AFEAD447902E}"/>
              </a:ext>
            </a:extLst>
          </p:cNvPr>
          <p:cNvPicPr>
            <a:picLocks noChangeAspect="1"/>
          </p:cNvPicPr>
          <p:nvPr>
            <a:audioFile r:link="rId15"/>
            <p:extLst>
              <p:ext uri="{DAA4B4D4-6D71-4841-9C94-3DE7FCFB9230}">
                <p14:media xmlns:p14="http://schemas.microsoft.com/office/powerpoint/2010/main" r:embed="rId14"/>
              </p:ext>
            </p:extLst>
          </p:nvPr>
        </p:nvPicPr>
        <p:blipFill>
          <a:blip r:embed="rId25">
            <a:alphaModFix amt="0"/>
          </a:blip>
          <a:stretch>
            <a:fillRect/>
          </a:stretch>
        </p:blipFill>
        <p:spPr>
          <a:xfrm>
            <a:off x="4599498" y="-7883"/>
            <a:ext cx="812800" cy="812800"/>
          </a:xfrm>
          <a:prstGeom prst="rect">
            <a:avLst/>
          </a:prstGeom>
        </p:spPr>
      </p:pic>
      <p:pic>
        <p:nvPicPr>
          <p:cNvPr id="9" name="Eighth Principle">
            <a:hlinkClick r:id="" action="ppaction://media"/>
            <a:extLst>
              <a:ext uri="{FF2B5EF4-FFF2-40B4-BE49-F238E27FC236}">
                <a16:creationId xmlns:a16="http://schemas.microsoft.com/office/drawing/2014/main" id="{22B922AD-1D4A-A54C-A6BD-4D4C94060EC5}"/>
              </a:ext>
            </a:extLst>
          </p:cNvPr>
          <p:cNvPicPr>
            <a:picLocks noChangeAspect="1"/>
          </p:cNvPicPr>
          <p:nvPr>
            <a:audioFile r:link="rId17"/>
            <p:extLst>
              <p:ext uri="{DAA4B4D4-6D71-4841-9C94-3DE7FCFB9230}">
                <p14:media xmlns:p14="http://schemas.microsoft.com/office/powerpoint/2010/main" r:embed="rId16"/>
              </p:ext>
            </p:extLst>
          </p:nvPr>
        </p:nvPicPr>
        <p:blipFill>
          <a:blip r:embed="rId25">
            <a:alphaModFix amt="0"/>
          </a:blip>
          <a:stretch>
            <a:fillRect/>
          </a:stretch>
        </p:blipFill>
        <p:spPr>
          <a:xfrm>
            <a:off x="5309687" y="14199"/>
            <a:ext cx="812800" cy="812800"/>
          </a:xfrm>
          <a:prstGeom prst="rect">
            <a:avLst/>
          </a:prstGeom>
        </p:spPr>
      </p:pic>
      <p:pic>
        <p:nvPicPr>
          <p:cNvPr id="10" name="Ninth Principle">
            <a:hlinkClick r:id="" action="ppaction://media"/>
            <a:extLst>
              <a:ext uri="{FF2B5EF4-FFF2-40B4-BE49-F238E27FC236}">
                <a16:creationId xmlns:a16="http://schemas.microsoft.com/office/drawing/2014/main" id="{99DDF915-77BE-004A-855C-5C13A678B26B}"/>
              </a:ext>
            </a:extLst>
          </p:cNvPr>
          <p:cNvPicPr>
            <a:picLocks noChangeAspect="1"/>
          </p:cNvPicPr>
          <p:nvPr>
            <a:audioFile r:link="rId19"/>
            <p:extLst>
              <p:ext uri="{DAA4B4D4-6D71-4841-9C94-3DE7FCFB9230}">
                <p14:media xmlns:p14="http://schemas.microsoft.com/office/powerpoint/2010/main" r:embed="rId18"/>
              </p:ext>
            </p:extLst>
          </p:nvPr>
        </p:nvPicPr>
        <p:blipFill>
          <a:blip r:embed="rId25">
            <a:alphaModFix amt="0"/>
          </a:blip>
          <a:stretch>
            <a:fillRect/>
          </a:stretch>
        </p:blipFill>
        <p:spPr>
          <a:xfrm>
            <a:off x="6038035" y="23698"/>
            <a:ext cx="812800" cy="812800"/>
          </a:xfrm>
          <a:prstGeom prst="rect">
            <a:avLst/>
          </a:prstGeom>
        </p:spPr>
      </p:pic>
      <p:pic>
        <p:nvPicPr>
          <p:cNvPr id="11" name="Tenth Principle">
            <a:hlinkClick r:id="" action="ppaction://media"/>
            <a:extLst>
              <a:ext uri="{FF2B5EF4-FFF2-40B4-BE49-F238E27FC236}">
                <a16:creationId xmlns:a16="http://schemas.microsoft.com/office/drawing/2014/main" id="{CDAF1296-5D52-F741-80E0-2EAE1F361CD8}"/>
              </a:ext>
            </a:extLst>
          </p:cNvPr>
          <p:cNvPicPr>
            <a:picLocks noChangeAspect="1"/>
          </p:cNvPicPr>
          <p:nvPr>
            <a:audioFile r:link="rId21"/>
            <p:extLst>
              <p:ext uri="{DAA4B4D4-6D71-4841-9C94-3DE7FCFB9230}">
                <p14:media xmlns:p14="http://schemas.microsoft.com/office/powerpoint/2010/main" r:embed="rId20"/>
              </p:ext>
            </p:extLst>
          </p:nvPr>
        </p:nvPicPr>
        <p:blipFill>
          <a:blip r:embed="rId25">
            <a:alphaModFix amt="0"/>
          </a:blip>
          <a:stretch>
            <a:fillRect/>
          </a:stretch>
        </p:blipFill>
        <p:spPr>
          <a:xfrm>
            <a:off x="6768605" y="14199"/>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699"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8041" fill="hold"/>
                                        <p:tgtEl>
                                          <p:spTgt spid="3"/>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16788" fill="hold"/>
                                        <p:tgtEl>
                                          <p:spTgt spid="4"/>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11424" fill="hold"/>
                                        <p:tgtEl>
                                          <p:spTgt spid="5"/>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10147" fill="hold"/>
                                        <p:tgtEl>
                                          <p:spTgt spid="6"/>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20271" fill="hold"/>
                                        <p:tgtEl>
                                          <p:spTgt spid="7"/>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12422" fill="hold"/>
                                        <p:tgtEl>
                                          <p:spTgt spid="8"/>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16880" fill="hold"/>
                                        <p:tgtEl>
                                          <p:spTgt spid="9"/>
                                        </p:tgtEl>
                                      </p:cBhvr>
                                    </p:cmd>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20131" fill="hold"/>
                                        <p:tgtEl>
                                          <p:spTgt spid="10"/>
                                        </p:tgtEl>
                                      </p:cBhvr>
                                    </p:cmd>
                                  </p:childTnLst>
                                </p:cTn>
                              </p:par>
                            </p:childTnLst>
                          </p:cTn>
                        </p:par>
                      </p:childTnLst>
                    </p:cTn>
                  </p:par>
                  <p:par>
                    <p:cTn id="39" fill="hold">
                      <p:stCondLst>
                        <p:cond delay="indefinite"/>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13096"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43" fill="hold" display="0">
                  <p:stCondLst>
                    <p:cond delay="indefinite"/>
                  </p:stCondLst>
                  <p:endCondLst>
                    <p:cond evt="onStopAudio" delay="0">
                      <p:tgtEl>
                        <p:sldTgt/>
                      </p:tgtEl>
                    </p:cond>
                  </p:endCondLst>
                </p:cTn>
                <p:tgtEl>
                  <p:spTgt spid="2"/>
                </p:tgtEl>
              </p:cMediaNode>
            </p:audio>
            <p:audio>
              <p:cMediaNode vol="80000">
                <p:cTn id="44" fill="hold" display="0">
                  <p:stCondLst>
                    <p:cond delay="indefinite"/>
                  </p:stCondLst>
                  <p:endCondLst>
                    <p:cond evt="onStopAudio" delay="0">
                      <p:tgtEl>
                        <p:sldTgt/>
                      </p:tgtEl>
                    </p:cond>
                  </p:endCondLst>
                </p:cTn>
                <p:tgtEl>
                  <p:spTgt spid="3"/>
                </p:tgtEl>
              </p:cMediaNode>
            </p:audio>
            <p:audio>
              <p:cMediaNode vol="80000">
                <p:cTn id="45" fill="hold" display="0">
                  <p:stCondLst>
                    <p:cond delay="indefinite"/>
                  </p:stCondLst>
                  <p:endCondLst>
                    <p:cond evt="onStopAudio" delay="0">
                      <p:tgtEl>
                        <p:sldTgt/>
                      </p:tgtEl>
                    </p:cond>
                  </p:endCondLst>
                </p:cTn>
                <p:tgtEl>
                  <p:spTgt spid="4"/>
                </p:tgtEl>
              </p:cMediaNode>
            </p:audio>
            <p:audio>
              <p:cMediaNode vol="80000">
                <p:cTn id="46" fill="hold" display="0">
                  <p:stCondLst>
                    <p:cond delay="indefinite"/>
                  </p:stCondLst>
                  <p:endCondLst>
                    <p:cond evt="onStopAudio" delay="0">
                      <p:tgtEl>
                        <p:sldTgt/>
                      </p:tgtEl>
                    </p:cond>
                  </p:endCondLst>
                </p:cTn>
                <p:tgtEl>
                  <p:spTgt spid="5"/>
                </p:tgtEl>
              </p:cMediaNode>
            </p:audio>
            <p:audio>
              <p:cMediaNode vol="80000">
                <p:cTn id="47" fill="hold" display="0">
                  <p:stCondLst>
                    <p:cond delay="indefinite"/>
                  </p:stCondLst>
                  <p:endCondLst>
                    <p:cond evt="onStopAudio" delay="0">
                      <p:tgtEl>
                        <p:sldTgt/>
                      </p:tgtEl>
                    </p:cond>
                  </p:endCondLst>
                </p:cTn>
                <p:tgtEl>
                  <p:spTgt spid="6"/>
                </p:tgtEl>
              </p:cMediaNode>
            </p:audio>
            <p:audio>
              <p:cMediaNode vol="80000">
                <p:cTn id="48" fill="hold" display="0">
                  <p:stCondLst>
                    <p:cond delay="indefinite"/>
                  </p:stCondLst>
                  <p:endCondLst>
                    <p:cond evt="onStopAudio" delay="0">
                      <p:tgtEl>
                        <p:sldTgt/>
                      </p:tgtEl>
                    </p:cond>
                  </p:endCondLst>
                </p:cTn>
                <p:tgtEl>
                  <p:spTgt spid="7"/>
                </p:tgtEl>
              </p:cMediaNode>
            </p:audio>
            <p:audio>
              <p:cMediaNode vol="80000">
                <p:cTn id="49" fill="hold" display="0">
                  <p:stCondLst>
                    <p:cond delay="indefinite"/>
                  </p:stCondLst>
                  <p:endCondLst>
                    <p:cond evt="onStopAudio" delay="0">
                      <p:tgtEl>
                        <p:sldTgt/>
                      </p:tgtEl>
                    </p:cond>
                  </p:endCondLst>
                </p:cTn>
                <p:tgtEl>
                  <p:spTgt spid="8"/>
                </p:tgtEl>
              </p:cMediaNode>
            </p:audio>
            <p:audio>
              <p:cMediaNode vol="80000">
                <p:cTn id="50" fill="hold" display="0">
                  <p:stCondLst>
                    <p:cond delay="indefinite"/>
                  </p:stCondLst>
                  <p:endCondLst>
                    <p:cond evt="onStopAudio" delay="0">
                      <p:tgtEl>
                        <p:sldTgt/>
                      </p:tgtEl>
                    </p:cond>
                  </p:endCondLst>
                </p:cTn>
                <p:tgtEl>
                  <p:spTgt spid="9"/>
                </p:tgtEl>
              </p:cMediaNode>
            </p:audio>
            <p:audio>
              <p:cMediaNode vol="80000">
                <p:cTn id="51" fill="hold" display="0">
                  <p:stCondLst>
                    <p:cond delay="indefinite"/>
                  </p:stCondLst>
                  <p:endCondLst>
                    <p:cond evt="onStopAudio" delay="0">
                      <p:tgtEl>
                        <p:sldTgt/>
                      </p:tgtEl>
                    </p:cond>
                  </p:endCondLst>
                </p:cTn>
                <p:tgtEl>
                  <p:spTgt spid="10"/>
                </p:tgtEl>
              </p:cMediaNode>
            </p:audio>
            <p:audio>
              <p:cMediaNode vol="80000">
                <p:cTn id="52" fill="hold" display="0">
                  <p:stCondLst>
                    <p:cond delay="indefinite"/>
                  </p:stCondLst>
                  <p:endCondLst>
                    <p:cond evt="onStopAudio" delay="0">
                      <p:tgtEl>
                        <p:sldTgt/>
                      </p:tgtEl>
                    </p:cond>
                  </p:endCondLst>
                </p:cTn>
                <p:tgtEl>
                  <p:spTgt spid="1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CODING STANDARDS</a:t>
            </a:r>
            <a:endParaRPr dirty="0"/>
          </a:p>
        </p:txBody>
      </p:sp>
      <p:sp>
        <p:nvSpPr>
          <p:cNvPr id="175" name="Google Shape;175;p6"/>
          <p:cNvSpPr txBox="1">
            <a:spLocks noGrp="1"/>
          </p:cNvSpPr>
          <p:nvPr>
            <p:ph type="body" idx="1"/>
          </p:nvPr>
        </p:nvSpPr>
        <p:spPr>
          <a:xfrm>
            <a:off x="209449" y="1549401"/>
            <a:ext cx="11851922" cy="4885972"/>
          </a:xfrm>
          <a:prstGeom prst="rect">
            <a:avLst/>
          </a:prstGeom>
          <a:noFill/>
          <a:ln>
            <a:noFill/>
          </a:ln>
        </p:spPr>
        <p:txBody>
          <a:bodyPr spcFirstLastPara="1" wrap="square" lIns="91425" tIns="45700" rIns="91425" bIns="45700" anchor="t" anchorCtr="0">
            <a:normAutofit fontScale="70000" lnSpcReduction="20000"/>
          </a:bodyPr>
          <a:lstStyle/>
          <a:p>
            <a:pPr marL="0" indent="0">
              <a:spcBef>
                <a:spcPts val="0"/>
              </a:spcBef>
              <a:buSzPts val="2000"/>
              <a:buNone/>
            </a:pPr>
            <a:endParaRPr lang="en-US" sz="2000" dirty="0">
              <a:solidFill>
                <a:schemeClr val="bg1"/>
              </a:solidFill>
            </a:endParaRPr>
          </a:p>
          <a:p>
            <a:pPr marL="0" lvl="0" indent="0" algn="l" rtl="0">
              <a:lnSpc>
                <a:spcPct val="90000"/>
              </a:lnSpc>
              <a:spcBef>
                <a:spcPts val="0"/>
              </a:spcBef>
              <a:spcAft>
                <a:spcPts val="0"/>
              </a:spcAft>
              <a:buClr>
                <a:schemeClr val="lt1"/>
              </a:buClr>
              <a:buSzPts val="2000"/>
              <a:buNone/>
            </a:pPr>
            <a:endParaRPr lang="en-US" sz="2000" dirty="0"/>
          </a:p>
          <a:p>
            <a:pPr marL="228600" indent="-228600">
              <a:lnSpc>
                <a:spcPct val="170000"/>
              </a:lnSpc>
              <a:spcBef>
                <a:spcPts val="0"/>
              </a:spcBef>
              <a:buSzPts val="2000"/>
            </a:pPr>
            <a:r>
              <a:rPr lang="en-US" sz="2300" dirty="0">
                <a:solidFill>
                  <a:schemeClr val="bg1"/>
                </a:solidFill>
              </a:rPr>
              <a:t>STD-001-CPP - </a:t>
            </a:r>
            <a:r>
              <a:rPr lang="en-US" sz="2300" dirty="0">
                <a:solidFill>
                  <a:schemeClr val="tx2">
                    <a:lumMod val="90000"/>
                  </a:schemeClr>
                </a:solidFill>
              </a:rPr>
              <a:t>Data Type: </a:t>
            </a:r>
            <a:r>
              <a:rPr lang="en-US" sz="2300" dirty="0">
                <a:solidFill>
                  <a:schemeClr val="bg2">
                    <a:lumMod val="60000"/>
                    <a:lumOff val="40000"/>
                  </a:schemeClr>
                </a:solidFill>
              </a:rPr>
              <a:t>Do not cast to an out-of-range enumeration value</a:t>
            </a:r>
          </a:p>
          <a:p>
            <a:pPr marL="228600" indent="-228600">
              <a:lnSpc>
                <a:spcPct val="170000"/>
              </a:lnSpc>
              <a:spcBef>
                <a:spcPts val="0"/>
              </a:spcBef>
              <a:buSzPts val="2000"/>
            </a:pPr>
            <a:r>
              <a:rPr lang="en-US" sz="2300" dirty="0">
                <a:solidFill>
                  <a:schemeClr val="bg1"/>
                </a:solidFill>
              </a:rPr>
              <a:t>STD-002-CPP - </a:t>
            </a:r>
            <a:r>
              <a:rPr lang="en-US" sz="2300" dirty="0">
                <a:solidFill>
                  <a:schemeClr val="tx2">
                    <a:lumMod val="90000"/>
                  </a:schemeClr>
                </a:solidFill>
              </a:rPr>
              <a:t>Data Value: </a:t>
            </a:r>
            <a:r>
              <a:rPr lang="en-US" sz="2300" dirty="0">
                <a:solidFill>
                  <a:schemeClr val="bg2">
                    <a:lumMod val="60000"/>
                    <a:lumOff val="40000"/>
                  </a:schemeClr>
                </a:solidFill>
              </a:rPr>
              <a:t>Do not rely on the value of a moved-from object</a:t>
            </a:r>
          </a:p>
          <a:p>
            <a:pPr marL="228600" lvl="0" indent="-228600">
              <a:lnSpc>
                <a:spcPct val="170000"/>
              </a:lnSpc>
              <a:spcBef>
                <a:spcPts val="0"/>
              </a:spcBef>
              <a:buSzPts val="2000"/>
            </a:pPr>
            <a:r>
              <a:rPr lang="en-US" sz="2300" dirty="0">
                <a:solidFill>
                  <a:schemeClr val="bg1"/>
                </a:solidFill>
              </a:rPr>
              <a:t>STD-003-CPP - </a:t>
            </a:r>
            <a:r>
              <a:rPr lang="en-US" sz="2300" dirty="0">
                <a:solidFill>
                  <a:schemeClr val="tx2">
                    <a:lumMod val="90000"/>
                  </a:schemeClr>
                </a:solidFill>
              </a:rPr>
              <a:t>String Correctness: </a:t>
            </a:r>
            <a:r>
              <a:rPr lang="en-US" sz="2300" dirty="0">
                <a:solidFill>
                  <a:schemeClr val="bg2">
                    <a:lumMod val="60000"/>
                    <a:lumOff val="40000"/>
                  </a:schemeClr>
                </a:solidFill>
              </a:rPr>
              <a:t>Do not attempt to create a std::string from a null pointer</a:t>
            </a:r>
          </a:p>
          <a:p>
            <a:pPr marL="228600" lvl="0" indent="-228600">
              <a:lnSpc>
                <a:spcPct val="170000"/>
              </a:lnSpc>
              <a:spcBef>
                <a:spcPts val="0"/>
              </a:spcBef>
              <a:buSzPts val="2000"/>
            </a:pPr>
            <a:r>
              <a:rPr lang="en-US" sz="2300" dirty="0">
                <a:solidFill>
                  <a:schemeClr val="bg1"/>
                </a:solidFill>
              </a:rPr>
              <a:t>STD-004-CPP - </a:t>
            </a:r>
            <a:r>
              <a:rPr lang="en-US" sz="2300" dirty="0">
                <a:solidFill>
                  <a:schemeClr val="tx2">
                    <a:lumMod val="90000"/>
                  </a:schemeClr>
                </a:solidFill>
              </a:rPr>
              <a:t>SQL Injection: </a:t>
            </a:r>
            <a:r>
              <a:rPr lang="en-US" sz="2300" dirty="0">
                <a:solidFill>
                  <a:schemeClr val="bg2">
                    <a:lumMod val="60000"/>
                    <a:lumOff val="40000"/>
                  </a:schemeClr>
                </a:solidFill>
              </a:rPr>
              <a:t>Exclude user input from format strings</a:t>
            </a:r>
          </a:p>
          <a:p>
            <a:pPr marL="228600" lvl="0" indent="-228600">
              <a:lnSpc>
                <a:spcPct val="170000"/>
              </a:lnSpc>
              <a:spcBef>
                <a:spcPts val="0"/>
              </a:spcBef>
              <a:buSzPts val="2000"/>
            </a:pPr>
            <a:r>
              <a:rPr lang="en-US" sz="2300" dirty="0">
                <a:solidFill>
                  <a:schemeClr val="bg1"/>
                </a:solidFill>
              </a:rPr>
              <a:t>STD-005-CPP - </a:t>
            </a:r>
            <a:r>
              <a:rPr lang="en-US" sz="2300" dirty="0">
                <a:solidFill>
                  <a:schemeClr val="tx2">
                    <a:lumMod val="90000"/>
                  </a:schemeClr>
                </a:solidFill>
              </a:rPr>
              <a:t>Memory Protection: </a:t>
            </a:r>
            <a:r>
              <a:rPr lang="en-US" sz="2300" dirty="0">
                <a:solidFill>
                  <a:schemeClr val="bg2">
                    <a:lumMod val="60000"/>
                    <a:lumOff val="40000"/>
                  </a:schemeClr>
                </a:solidFill>
              </a:rPr>
              <a:t>Properly deallocate dynamically allocated resources</a:t>
            </a:r>
          </a:p>
          <a:p>
            <a:pPr marL="228600" lvl="0" indent="-228600">
              <a:lnSpc>
                <a:spcPct val="170000"/>
              </a:lnSpc>
              <a:spcBef>
                <a:spcPts val="0"/>
              </a:spcBef>
              <a:buSzPts val="2000"/>
            </a:pPr>
            <a:r>
              <a:rPr lang="en-US" sz="2300" dirty="0">
                <a:solidFill>
                  <a:schemeClr val="bg1"/>
                </a:solidFill>
              </a:rPr>
              <a:t>STD-006-CPP - </a:t>
            </a:r>
            <a:r>
              <a:rPr lang="en-US" sz="2300" dirty="0">
                <a:solidFill>
                  <a:schemeClr val="tx2">
                    <a:lumMod val="90000"/>
                  </a:schemeClr>
                </a:solidFill>
              </a:rPr>
              <a:t>Assertions: </a:t>
            </a:r>
            <a:r>
              <a:rPr lang="en-US" sz="2300" dirty="0">
                <a:solidFill>
                  <a:schemeClr val="bg2">
                    <a:lumMod val="60000"/>
                    <a:lumOff val="40000"/>
                  </a:schemeClr>
                </a:solidFill>
              </a:rPr>
              <a:t>Use a static assertion to test the value of a constant expression</a:t>
            </a:r>
          </a:p>
          <a:p>
            <a:pPr marL="228600" lvl="0" indent="-228600">
              <a:lnSpc>
                <a:spcPct val="170000"/>
              </a:lnSpc>
              <a:spcBef>
                <a:spcPts val="0"/>
              </a:spcBef>
              <a:buSzPts val="2000"/>
            </a:pPr>
            <a:r>
              <a:rPr lang="en-US" sz="2300" dirty="0">
                <a:solidFill>
                  <a:schemeClr val="bg1"/>
                </a:solidFill>
              </a:rPr>
              <a:t>STD-007-CPP - </a:t>
            </a:r>
            <a:r>
              <a:rPr lang="en-US" sz="2300" dirty="0">
                <a:solidFill>
                  <a:schemeClr val="tx2">
                    <a:lumMod val="90000"/>
                  </a:schemeClr>
                </a:solidFill>
              </a:rPr>
              <a:t>Exceptions: </a:t>
            </a:r>
            <a:r>
              <a:rPr lang="en-US" sz="2300" dirty="0">
                <a:solidFill>
                  <a:schemeClr val="bg2">
                    <a:lumMod val="60000"/>
                    <a:lumOff val="40000"/>
                  </a:schemeClr>
                </a:solidFill>
              </a:rPr>
              <a:t>Handle all exceptions thrown before main() begins executing</a:t>
            </a:r>
          </a:p>
          <a:p>
            <a:pPr marL="228600" lvl="0" indent="-228600">
              <a:lnSpc>
                <a:spcPct val="170000"/>
              </a:lnSpc>
              <a:spcBef>
                <a:spcPts val="0"/>
              </a:spcBef>
              <a:buSzPts val="2000"/>
            </a:pPr>
            <a:r>
              <a:rPr lang="en-US" sz="2300" dirty="0">
                <a:solidFill>
                  <a:schemeClr val="bg1"/>
                </a:solidFill>
              </a:rPr>
              <a:t>STD-008-CPP - </a:t>
            </a:r>
            <a:r>
              <a:rPr lang="en-US" sz="2300" dirty="0">
                <a:solidFill>
                  <a:schemeClr val="tx2">
                    <a:lumMod val="90000"/>
                  </a:schemeClr>
                </a:solidFill>
              </a:rPr>
              <a:t>Characters and Strings: </a:t>
            </a:r>
            <a:r>
              <a:rPr lang="en-US" sz="2300" dirty="0">
                <a:solidFill>
                  <a:schemeClr val="bg2">
                    <a:lumMod val="60000"/>
                    <a:lumOff val="40000"/>
                  </a:schemeClr>
                </a:solidFill>
              </a:rPr>
              <a:t>Generate that storage for strings has sufficient space for character data and the null terminator</a:t>
            </a:r>
          </a:p>
          <a:p>
            <a:pPr marL="228600" lvl="0" indent="-228600">
              <a:lnSpc>
                <a:spcPct val="170000"/>
              </a:lnSpc>
              <a:spcBef>
                <a:spcPts val="0"/>
              </a:spcBef>
              <a:buSzPts val="2000"/>
            </a:pPr>
            <a:r>
              <a:rPr lang="en-US" sz="2300" dirty="0">
                <a:solidFill>
                  <a:schemeClr val="bg1"/>
                </a:solidFill>
              </a:rPr>
              <a:t>STD-009-CPP - </a:t>
            </a:r>
            <a:r>
              <a:rPr lang="en-US" sz="2300" dirty="0">
                <a:solidFill>
                  <a:schemeClr val="tx2">
                    <a:lumMod val="90000"/>
                  </a:schemeClr>
                </a:solidFill>
              </a:rPr>
              <a:t>Miscellaneous: </a:t>
            </a:r>
            <a:r>
              <a:rPr lang="en-US" sz="2300" dirty="0">
                <a:solidFill>
                  <a:schemeClr val="bg2">
                    <a:lumMod val="60000"/>
                    <a:lumOff val="40000"/>
                  </a:schemeClr>
                </a:solidFill>
              </a:rPr>
              <a:t>Value-returning functions must return a value from all exit paths</a:t>
            </a:r>
          </a:p>
          <a:p>
            <a:pPr marL="228600" lvl="0" indent="-228600">
              <a:lnSpc>
                <a:spcPct val="170000"/>
              </a:lnSpc>
              <a:spcBef>
                <a:spcPts val="0"/>
              </a:spcBef>
              <a:buSzPts val="2000"/>
            </a:pPr>
            <a:r>
              <a:rPr lang="en-US" sz="2300" dirty="0">
                <a:solidFill>
                  <a:schemeClr val="bg1"/>
                </a:solidFill>
              </a:rPr>
              <a:t>STD-010-CPP - </a:t>
            </a:r>
            <a:r>
              <a:rPr lang="en-US" sz="2300" dirty="0">
                <a:solidFill>
                  <a:schemeClr val="tx2">
                    <a:lumMod val="90000"/>
                  </a:schemeClr>
                </a:solidFill>
              </a:rPr>
              <a:t>Containers: </a:t>
            </a:r>
            <a:r>
              <a:rPr lang="en-US" sz="2300" dirty="0">
                <a:solidFill>
                  <a:schemeClr val="bg2">
                    <a:lumMod val="60000"/>
                    <a:lumOff val="40000"/>
                  </a:schemeClr>
                </a:solidFill>
              </a:rPr>
              <a:t>Guarantee that library functions do not overflow</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endParaRPr dirty="0"/>
          </a:p>
        </p:txBody>
      </p:sp>
      <p:pic>
        <p:nvPicPr>
          <p:cNvPr id="176" name="Google Shape;176;p6" descr="Green Pace logo"/>
          <p:cNvPicPr preferRelativeResize="0"/>
          <p:nvPr/>
        </p:nvPicPr>
        <p:blipFill>
          <a:blip r:embed="rId16">
            <a:alphaModFix/>
          </a:blip>
          <a:stretch>
            <a:fillRect/>
          </a:stretch>
        </p:blipFill>
        <p:spPr>
          <a:xfrm>
            <a:off x="11084074" y="5440526"/>
            <a:ext cx="886601" cy="1149225"/>
          </a:xfrm>
          <a:prstGeom prst="rect">
            <a:avLst/>
          </a:prstGeom>
          <a:noFill/>
          <a:ln>
            <a:noFill/>
          </a:ln>
        </p:spPr>
      </p:pic>
      <p:pic>
        <p:nvPicPr>
          <p:cNvPr id="2" name="Coding Standards">
            <a:hlinkClick r:id="" action="ppaction://media"/>
            <a:extLst>
              <a:ext uri="{FF2B5EF4-FFF2-40B4-BE49-F238E27FC236}">
                <a16:creationId xmlns:a16="http://schemas.microsoft.com/office/drawing/2014/main" id="{F19079FF-9E2D-C848-A1E8-837E8D4613A8}"/>
              </a:ext>
            </a:extLst>
          </p:cNvPr>
          <p:cNvPicPr>
            <a:picLocks noChangeAspect="1"/>
          </p:cNvPicPr>
          <p:nvPr>
            <a:audioFile r:link="rId3"/>
            <p:extLst>
              <p:ext uri="{DAA4B4D4-6D71-4841-9C94-3DE7FCFB9230}">
                <p14:media xmlns:p14="http://schemas.microsoft.com/office/powerpoint/2010/main" r:embed="rId2"/>
              </p:ext>
            </p:extLst>
          </p:nvPr>
        </p:nvPicPr>
        <p:blipFill>
          <a:blip r:embed="rId17">
            <a:alphaModFix amt="0"/>
          </a:blip>
          <a:stretch>
            <a:fillRect/>
          </a:stretch>
        </p:blipFill>
        <p:spPr>
          <a:xfrm>
            <a:off x="0" y="0"/>
            <a:ext cx="812800" cy="812800"/>
          </a:xfrm>
          <a:prstGeom prst="rect">
            <a:avLst/>
          </a:prstGeom>
        </p:spPr>
      </p:pic>
      <p:pic>
        <p:nvPicPr>
          <p:cNvPr id="3" name="Rank one">
            <a:hlinkClick r:id="" action="ppaction://media"/>
            <a:extLst>
              <a:ext uri="{FF2B5EF4-FFF2-40B4-BE49-F238E27FC236}">
                <a16:creationId xmlns:a16="http://schemas.microsoft.com/office/drawing/2014/main" id="{781D084D-7D1A-DE40-95F2-C2986A63DA20}"/>
              </a:ext>
            </a:extLst>
          </p:cNvPr>
          <p:cNvPicPr>
            <a:picLocks noChangeAspect="1"/>
          </p:cNvPicPr>
          <p:nvPr>
            <a:audioFile r:link="rId5"/>
            <p:extLst>
              <p:ext uri="{DAA4B4D4-6D71-4841-9C94-3DE7FCFB9230}">
                <p14:media xmlns:p14="http://schemas.microsoft.com/office/powerpoint/2010/main" r:embed="rId4"/>
              </p:ext>
            </p:extLst>
          </p:nvPr>
        </p:nvPicPr>
        <p:blipFill>
          <a:blip r:embed="rId17">
            <a:alphaModFix amt="5000"/>
          </a:blip>
          <a:stretch>
            <a:fillRect/>
          </a:stretch>
        </p:blipFill>
        <p:spPr>
          <a:xfrm>
            <a:off x="768127" y="0"/>
            <a:ext cx="812800" cy="812800"/>
          </a:xfrm>
          <a:prstGeom prst="rect">
            <a:avLst/>
          </a:prstGeom>
        </p:spPr>
      </p:pic>
      <p:pic>
        <p:nvPicPr>
          <p:cNvPr id="4" name="Rank Two">
            <a:hlinkClick r:id="" action="ppaction://media"/>
            <a:extLst>
              <a:ext uri="{FF2B5EF4-FFF2-40B4-BE49-F238E27FC236}">
                <a16:creationId xmlns:a16="http://schemas.microsoft.com/office/drawing/2014/main" id="{965909AA-C325-FA40-AFD3-8B446B2BA165}"/>
              </a:ext>
            </a:extLst>
          </p:cNvPr>
          <p:cNvPicPr>
            <a:picLocks noChangeAspect="1"/>
          </p:cNvPicPr>
          <p:nvPr>
            <a:audioFile r:link="rId7"/>
            <p:extLst>
              <p:ext uri="{DAA4B4D4-6D71-4841-9C94-3DE7FCFB9230}">
                <p14:media xmlns:p14="http://schemas.microsoft.com/office/powerpoint/2010/main" r:embed="rId6"/>
              </p:ext>
            </p:extLst>
          </p:nvPr>
        </p:nvPicPr>
        <p:blipFill>
          <a:blip r:embed="rId17">
            <a:alphaModFix amt="0"/>
          </a:blip>
          <a:stretch>
            <a:fillRect/>
          </a:stretch>
        </p:blipFill>
        <p:spPr>
          <a:xfrm>
            <a:off x="1489841" y="0"/>
            <a:ext cx="812800" cy="812800"/>
          </a:xfrm>
          <a:prstGeom prst="rect">
            <a:avLst/>
          </a:prstGeom>
        </p:spPr>
      </p:pic>
      <p:pic>
        <p:nvPicPr>
          <p:cNvPr id="5" name="Rank Three">
            <a:hlinkClick r:id="" action="ppaction://media"/>
            <a:extLst>
              <a:ext uri="{FF2B5EF4-FFF2-40B4-BE49-F238E27FC236}">
                <a16:creationId xmlns:a16="http://schemas.microsoft.com/office/drawing/2014/main" id="{9475B6C0-F09B-4944-9635-8136E7E1EF96}"/>
              </a:ext>
            </a:extLst>
          </p:cNvPr>
          <p:cNvPicPr>
            <a:picLocks noChangeAspect="1"/>
          </p:cNvPicPr>
          <p:nvPr>
            <a:audioFile r:link="rId9"/>
            <p:extLst>
              <p:ext uri="{DAA4B4D4-6D71-4841-9C94-3DE7FCFB9230}">
                <p14:media xmlns:p14="http://schemas.microsoft.com/office/powerpoint/2010/main" r:embed="rId8"/>
              </p:ext>
            </p:extLst>
          </p:nvPr>
        </p:nvPicPr>
        <p:blipFill>
          <a:blip r:embed="rId17">
            <a:alphaModFix amt="0"/>
          </a:blip>
          <a:stretch>
            <a:fillRect/>
          </a:stretch>
        </p:blipFill>
        <p:spPr>
          <a:xfrm>
            <a:off x="2232576" y="0"/>
            <a:ext cx="812800" cy="812800"/>
          </a:xfrm>
          <a:prstGeom prst="rect">
            <a:avLst/>
          </a:prstGeom>
        </p:spPr>
      </p:pic>
      <p:pic>
        <p:nvPicPr>
          <p:cNvPr id="6" name="Rank Four">
            <a:hlinkClick r:id="" action="ppaction://media"/>
            <a:extLst>
              <a:ext uri="{FF2B5EF4-FFF2-40B4-BE49-F238E27FC236}">
                <a16:creationId xmlns:a16="http://schemas.microsoft.com/office/drawing/2014/main" id="{E60E7DF9-25F9-8F42-B00B-74E371F81C8B}"/>
              </a:ext>
            </a:extLst>
          </p:cNvPr>
          <p:cNvPicPr>
            <a:picLocks noChangeAspect="1"/>
          </p:cNvPicPr>
          <p:nvPr>
            <a:audioFile r:link="rId11"/>
            <p:extLst>
              <p:ext uri="{DAA4B4D4-6D71-4841-9C94-3DE7FCFB9230}">
                <p14:media xmlns:p14="http://schemas.microsoft.com/office/powerpoint/2010/main" r:embed="rId10"/>
              </p:ext>
            </p:extLst>
          </p:nvPr>
        </p:nvPicPr>
        <p:blipFill>
          <a:blip r:embed="rId17">
            <a:alphaModFix amt="0"/>
          </a:blip>
          <a:stretch>
            <a:fillRect/>
          </a:stretch>
        </p:blipFill>
        <p:spPr>
          <a:xfrm>
            <a:off x="2926266" y="15201"/>
            <a:ext cx="812800" cy="812800"/>
          </a:xfrm>
          <a:prstGeom prst="rect">
            <a:avLst/>
          </a:prstGeom>
        </p:spPr>
      </p:pic>
      <p:pic>
        <p:nvPicPr>
          <p:cNvPr id="7" name="Rank FIve">
            <a:hlinkClick r:id="" action="ppaction://media"/>
            <a:extLst>
              <a:ext uri="{FF2B5EF4-FFF2-40B4-BE49-F238E27FC236}">
                <a16:creationId xmlns:a16="http://schemas.microsoft.com/office/drawing/2014/main" id="{0E42B92D-B298-AB4F-ADD3-27A0103B1575}"/>
              </a:ext>
            </a:extLst>
          </p:cNvPr>
          <p:cNvPicPr>
            <a:picLocks noChangeAspect="1"/>
          </p:cNvPicPr>
          <p:nvPr>
            <a:audioFile r:link="rId13"/>
            <p:extLst>
              <p:ext uri="{DAA4B4D4-6D71-4841-9C94-3DE7FCFB9230}">
                <p14:media xmlns:p14="http://schemas.microsoft.com/office/powerpoint/2010/main" r:embed="rId12"/>
              </p:ext>
            </p:extLst>
          </p:nvPr>
        </p:nvPicPr>
        <p:blipFill>
          <a:blip r:embed="rId17">
            <a:alphaModFix amt="0"/>
          </a:blip>
          <a:stretch>
            <a:fillRect/>
          </a:stretch>
        </p:blipFill>
        <p:spPr>
          <a:xfrm>
            <a:off x="3651469" y="15201"/>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240"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2229" fill="hold"/>
                                        <p:tgtEl>
                                          <p:spTgt spid="3"/>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20944" fill="hold"/>
                                        <p:tgtEl>
                                          <p:spTgt spid="4"/>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14140" fill="hold"/>
                                        <p:tgtEl>
                                          <p:spTgt spid="5"/>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17113" fill="hold"/>
                                        <p:tgtEl>
                                          <p:spTgt spid="6"/>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1685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7" fill="hold" display="0">
                  <p:stCondLst>
                    <p:cond delay="indefinite"/>
                  </p:stCondLst>
                  <p:endCondLst>
                    <p:cond evt="onStopAudio" delay="0">
                      <p:tgtEl>
                        <p:sldTgt/>
                      </p:tgtEl>
                    </p:cond>
                  </p:endCondLst>
                </p:cTn>
                <p:tgtEl>
                  <p:spTgt spid="2"/>
                </p:tgtEl>
              </p:cMediaNode>
            </p:audio>
            <p:audio>
              <p:cMediaNode vol="80000">
                <p:cTn id="28" fill="hold" display="0">
                  <p:stCondLst>
                    <p:cond delay="indefinite"/>
                  </p:stCondLst>
                  <p:endCondLst>
                    <p:cond evt="onStopAudio" delay="0">
                      <p:tgtEl>
                        <p:sldTgt/>
                      </p:tgtEl>
                    </p:cond>
                  </p:endCondLst>
                </p:cTn>
                <p:tgtEl>
                  <p:spTgt spid="3"/>
                </p:tgtEl>
              </p:cMediaNode>
            </p:audio>
            <p:audio>
              <p:cMediaNode vol="80000">
                <p:cTn id="29" fill="hold" display="0">
                  <p:stCondLst>
                    <p:cond delay="indefinite"/>
                  </p:stCondLst>
                  <p:endCondLst>
                    <p:cond evt="onStopAudio" delay="0">
                      <p:tgtEl>
                        <p:sldTgt/>
                      </p:tgtEl>
                    </p:cond>
                  </p:endCondLst>
                </p:cTn>
                <p:tgtEl>
                  <p:spTgt spid="4"/>
                </p:tgtEl>
              </p:cMediaNode>
            </p:audio>
            <p:audio>
              <p:cMediaNode vol="80000">
                <p:cTn id="30" fill="hold" display="0">
                  <p:stCondLst>
                    <p:cond delay="indefinite"/>
                  </p:stCondLst>
                  <p:endCondLst>
                    <p:cond evt="onStopAudio" delay="0">
                      <p:tgtEl>
                        <p:sldTgt/>
                      </p:tgtEl>
                    </p:cond>
                  </p:endCondLst>
                </p:cTn>
                <p:tgtEl>
                  <p:spTgt spid="5"/>
                </p:tgtEl>
              </p:cMediaNode>
            </p:audio>
            <p:audio>
              <p:cMediaNode vol="80000">
                <p:cTn id="31" fill="hold" display="0">
                  <p:stCondLst>
                    <p:cond delay="indefinite"/>
                  </p:stCondLst>
                  <p:endCondLst>
                    <p:cond evt="onStopAudio" delay="0">
                      <p:tgtEl>
                        <p:sldTgt/>
                      </p:tgtEl>
                    </p:cond>
                  </p:endCondLst>
                </p:cTn>
                <p:tgtEl>
                  <p:spTgt spid="6"/>
                </p:tgtEl>
              </p:cMediaNode>
            </p:audio>
            <p:audio>
              <p:cMediaNode vol="80000">
                <p:cTn id="32"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000"/>
              <a:buNone/>
            </a:pPr>
            <a:endParaRPr lang="en-US" sz="2000" dirty="0"/>
          </a:p>
          <a:p>
            <a:pPr marL="228600" indent="-228600">
              <a:spcBef>
                <a:spcPts val="0"/>
              </a:spcBef>
              <a:buSzPts val="2000"/>
            </a:pPr>
            <a:r>
              <a:rPr lang="en-US" sz="2000" dirty="0"/>
              <a:t>Encryption in Rest: </a:t>
            </a:r>
            <a:r>
              <a:rPr lang="en-US" sz="2000" dirty="0">
                <a:solidFill>
                  <a:schemeClr val="bg2">
                    <a:lumMod val="60000"/>
                    <a:lumOff val="40000"/>
                  </a:schemeClr>
                </a:solidFill>
              </a:rPr>
              <a:t>Encryption in rest is for data that is stored on a disk. This data will then be translated into another form, preventing unauthorized users the ability to decrypt. </a:t>
            </a:r>
          </a:p>
          <a:p>
            <a:pPr marL="0" indent="0">
              <a:spcBef>
                <a:spcPts val="0"/>
              </a:spcBef>
              <a:buSzPts val="2000"/>
              <a:buNone/>
            </a:pPr>
            <a:endParaRPr lang="en-US" sz="2000" dirty="0">
              <a:solidFill>
                <a:schemeClr val="bg2">
                  <a:lumMod val="60000"/>
                  <a:lumOff val="40000"/>
                </a:schemeClr>
              </a:solidFill>
            </a:endParaRPr>
          </a:p>
          <a:p>
            <a:pPr marL="228600" indent="-228600">
              <a:spcBef>
                <a:spcPts val="0"/>
              </a:spcBef>
              <a:buSzPts val="2000"/>
            </a:pPr>
            <a:r>
              <a:rPr lang="en-US" sz="2000" dirty="0"/>
              <a:t>Encryption in Flight: </a:t>
            </a:r>
            <a:r>
              <a:rPr lang="en-US" sz="2000" dirty="0">
                <a:solidFill>
                  <a:schemeClr val="bg2">
                    <a:lumMod val="60000"/>
                    <a:lumOff val="40000"/>
                  </a:schemeClr>
                </a:solidFill>
              </a:rPr>
              <a:t>Encryption at flight is when the data being transmitted is encrypted. Without this information being encrypted and the endpoints being authenticated, it faces vulnerabilities and possible data exposure. </a:t>
            </a:r>
          </a:p>
          <a:p>
            <a:pPr marL="0" indent="0">
              <a:spcBef>
                <a:spcPts val="0"/>
              </a:spcBef>
              <a:buSzPts val="2000"/>
              <a:buNone/>
            </a:pPr>
            <a:endParaRPr lang="en-US" sz="2000" dirty="0">
              <a:solidFill>
                <a:schemeClr val="bg2">
                  <a:lumMod val="60000"/>
                  <a:lumOff val="40000"/>
                </a:schemeClr>
              </a:solidFill>
            </a:endParaRPr>
          </a:p>
          <a:p>
            <a:pPr marL="228600" indent="-228600">
              <a:spcBef>
                <a:spcPts val="0"/>
              </a:spcBef>
              <a:buSzPts val="2000"/>
            </a:pPr>
            <a:r>
              <a:rPr lang="en-US" sz="2000" dirty="0"/>
              <a:t>Encryption in Use: </a:t>
            </a:r>
            <a:r>
              <a:rPr lang="en-US" sz="2000" dirty="0">
                <a:solidFill>
                  <a:schemeClr val="bg2">
                    <a:lumMod val="60000"/>
                    <a:lumOff val="40000"/>
                  </a:schemeClr>
                </a:solidFill>
              </a:rPr>
              <a:t>Encryption in use is that any possible sensitive data being secure and encrypted at all times. </a:t>
            </a:r>
            <a:endParaRPr sz="1600" dirty="0">
              <a:solidFill>
                <a:schemeClr val="bg2">
                  <a:lumMod val="60000"/>
                  <a:lumOff val="40000"/>
                </a:schemeClr>
              </a:solidFill>
            </a:endParaRPr>
          </a:p>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Encryption">
            <a:hlinkClick r:id="" action="ppaction://media"/>
            <a:extLst>
              <a:ext uri="{FF2B5EF4-FFF2-40B4-BE49-F238E27FC236}">
                <a16:creationId xmlns:a16="http://schemas.microsoft.com/office/drawing/2014/main" id="{4F176AEF-4072-6F40-BC9B-11B2375DB910}"/>
              </a:ext>
            </a:extLst>
          </p:cNvPr>
          <p:cNvPicPr>
            <a:picLocks noChangeAspect="1"/>
          </p:cNvPicPr>
          <p:nvPr>
            <a:audioFile r:link="rId3"/>
            <p:extLst>
              <p:ext uri="{DAA4B4D4-6D71-4841-9C94-3DE7FCFB9230}">
                <p14:media xmlns:p14="http://schemas.microsoft.com/office/powerpoint/2010/main" r:embed="rId2"/>
              </p:ext>
            </p:extLst>
          </p:nvPr>
        </p:nvPicPr>
        <p:blipFill>
          <a:blip r:embed="rId7">
            <a:alphaModFix amt="0"/>
          </a:blip>
          <a:stretch>
            <a:fillRect/>
          </a:stretch>
        </p:blipFill>
        <p:spPr>
          <a:xfrm>
            <a:off x="0" y="-48427"/>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4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TRIPLE-A POLICIES</a:t>
            </a:r>
            <a:endParaRPr dirty="0"/>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400"/>
              <a:buChar char="•"/>
            </a:pPr>
            <a:endParaRPr lang="en-US" sz="2400" dirty="0"/>
          </a:p>
          <a:p>
            <a:pPr marL="228600" indent="-228600">
              <a:spcBef>
                <a:spcPts val="0"/>
              </a:spcBef>
              <a:buSzPts val="2400"/>
            </a:pPr>
            <a:r>
              <a:rPr lang="en-US" sz="2400" dirty="0"/>
              <a:t>Authentication: </a:t>
            </a:r>
            <a:r>
              <a:rPr lang="en-US" sz="2400" dirty="0">
                <a:solidFill>
                  <a:schemeClr val="bg2">
                    <a:lumMod val="60000"/>
                    <a:lumOff val="40000"/>
                  </a:schemeClr>
                </a:solidFill>
              </a:rPr>
              <a:t>Authentication is testing to make sure you are who you said you are, usually with user logins. </a:t>
            </a:r>
          </a:p>
          <a:p>
            <a:pPr marL="0" indent="0">
              <a:spcBef>
                <a:spcPts val="0"/>
              </a:spcBef>
              <a:buSzPts val="2400"/>
              <a:buNone/>
            </a:pPr>
            <a:endParaRPr lang="en-US" sz="2400" dirty="0">
              <a:solidFill>
                <a:schemeClr val="bg2">
                  <a:lumMod val="60000"/>
                  <a:lumOff val="40000"/>
                </a:schemeClr>
              </a:solidFill>
            </a:endParaRPr>
          </a:p>
          <a:p>
            <a:pPr marL="228600" indent="-228600">
              <a:spcBef>
                <a:spcPts val="0"/>
              </a:spcBef>
              <a:buSzPts val="2400"/>
            </a:pPr>
            <a:r>
              <a:rPr lang="en-US" sz="2400" dirty="0"/>
              <a:t>Authorization: </a:t>
            </a:r>
            <a:r>
              <a:rPr lang="en-US" sz="2400" dirty="0">
                <a:solidFill>
                  <a:schemeClr val="bg2">
                    <a:lumMod val="60000"/>
                    <a:lumOff val="40000"/>
                  </a:schemeClr>
                </a:solidFill>
              </a:rPr>
              <a:t>Authorization will establish if you have the qualifications (level of access) to access, change, or delete something. </a:t>
            </a:r>
          </a:p>
          <a:p>
            <a:pPr marL="0" indent="0">
              <a:spcBef>
                <a:spcPts val="0"/>
              </a:spcBef>
              <a:buSzPts val="2400"/>
              <a:buNone/>
            </a:pPr>
            <a:endParaRPr lang="en-US" sz="2400" dirty="0">
              <a:solidFill>
                <a:schemeClr val="bg2">
                  <a:lumMod val="60000"/>
                  <a:lumOff val="40000"/>
                </a:schemeClr>
              </a:solidFill>
            </a:endParaRPr>
          </a:p>
          <a:p>
            <a:pPr marL="228600" indent="-228600">
              <a:spcBef>
                <a:spcPts val="0"/>
              </a:spcBef>
              <a:buSzPts val="2400"/>
            </a:pPr>
            <a:r>
              <a:rPr lang="en-US" sz="2400" dirty="0"/>
              <a:t>Accounting: </a:t>
            </a:r>
            <a:r>
              <a:rPr lang="en-US" sz="2400" dirty="0">
                <a:solidFill>
                  <a:schemeClr val="bg2">
                    <a:lumMod val="60000"/>
                    <a:lumOff val="40000"/>
                  </a:schemeClr>
                </a:solidFill>
              </a:rPr>
              <a:t>Accounting will document all actions performed by a user. This will allow those with the correct authorization to view user information, statistics, see the users requests, and more. </a:t>
            </a:r>
            <a:endParaRPr dirty="0">
              <a:solidFill>
                <a:schemeClr val="bg2">
                  <a:lumMod val="60000"/>
                  <a:lumOff val="40000"/>
                </a:schemeClr>
              </a:solidFill>
            </a:endParaRPr>
          </a:p>
        </p:txBody>
      </p:sp>
      <p:pic>
        <p:nvPicPr>
          <p:cNvPr id="190" name="Google Shape;190;p8" descr="Green Pace logo"/>
          <p:cNvPicPr preferRelativeResize="0"/>
          <p:nvPr/>
        </p:nvPicPr>
        <p:blipFill>
          <a:blip r:embed="rId10">
            <a:alphaModFix/>
          </a:blip>
          <a:stretch>
            <a:fillRect/>
          </a:stretch>
        </p:blipFill>
        <p:spPr>
          <a:xfrm>
            <a:off x="11084074" y="5440526"/>
            <a:ext cx="886601" cy="1149225"/>
          </a:xfrm>
          <a:prstGeom prst="rect">
            <a:avLst/>
          </a:prstGeom>
          <a:noFill/>
          <a:ln>
            <a:noFill/>
          </a:ln>
        </p:spPr>
      </p:pic>
      <p:pic>
        <p:nvPicPr>
          <p:cNvPr id="2" name="hand in hand">
            <a:hlinkClick r:id="" action="ppaction://media"/>
            <a:extLst>
              <a:ext uri="{FF2B5EF4-FFF2-40B4-BE49-F238E27FC236}">
                <a16:creationId xmlns:a16="http://schemas.microsoft.com/office/drawing/2014/main" id="{55D17E64-D249-A546-93BE-988B67255F48}"/>
              </a:ext>
            </a:extLst>
          </p:cNvPr>
          <p:cNvPicPr>
            <a:picLocks noChangeAspect="1"/>
          </p:cNvPicPr>
          <p:nvPr>
            <a:audioFile r:link="rId3"/>
            <p:extLst>
              <p:ext uri="{DAA4B4D4-6D71-4841-9C94-3DE7FCFB9230}">
                <p14:media xmlns:p14="http://schemas.microsoft.com/office/powerpoint/2010/main" r:embed="rId2"/>
              </p:ext>
            </p:extLst>
          </p:nvPr>
        </p:nvPicPr>
        <p:blipFill>
          <a:blip r:embed="rId11">
            <a:alphaModFix amt="0"/>
          </a:blip>
          <a:stretch>
            <a:fillRect/>
          </a:stretch>
        </p:blipFill>
        <p:spPr>
          <a:xfrm>
            <a:off x="0" y="-48427"/>
            <a:ext cx="812800" cy="812800"/>
          </a:xfrm>
          <a:prstGeom prst="rect">
            <a:avLst/>
          </a:prstGeom>
        </p:spPr>
      </p:pic>
      <p:pic>
        <p:nvPicPr>
          <p:cNvPr id="3" name="part 2 hand in hand">
            <a:hlinkClick r:id="" action="ppaction://media"/>
            <a:extLst>
              <a:ext uri="{FF2B5EF4-FFF2-40B4-BE49-F238E27FC236}">
                <a16:creationId xmlns:a16="http://schemas.microsoft.com/office/drawing/2014/main" id="{205EEE7C-F568-054C-BFFD-F71720C94BD5}"/>
              </a:ext>
            </a:extLst>
          </p:cNvPr>
          <p:cNvPicPr>
            <a:picLocks noChangeAspect="1"/>
          </p:cNvPicPr>
          <p:nvPr>
            <a:audioFile r:link="rId5"/>
            <p:extLst>
              <p:ext uri="{DAA4B4D4-6D71-4841-9C94-3DE7FCFB9230}">
                <p14:media xmlns:p14="http://schemas.microsoft.com/office/powerpoint/2010/main" r:embed="rId4"/>
              </p:ext>
            </p:extLst>
          </p:nvPr>
        </p:nvPicPr>
        <p:blipFill>
          <a:blip r:embed="rId11">
            <a:alphaModFix amt="0"/>
          </a:blip>
          <a:stretch>
            <a:fillRect/>
          </a:stretch>
        </p:blipFill>
        <p:spPr>
          <a:xfrm>
            <a:off x="659086" y="-68826"/>
            <a:ext cx="812800" cy="812800"/>
          </a:xfrm>
          <a:prstGeom prst="rect">
            <a:avLst/>
          </a:prstGeom>
        </p:spPr>
      </p:pic>
      <p:pic>
        <p:nvPicPr>
          <p:cNvPr id="4" name="example and accounting">
            <a:hlinkClick r:id="" action="ppaction://media"/>
            <a:extLst>
              <a:ext uri="{FF2B5EF4-FFF2-40B4-BE49-F238E27FC236}">
                <a16:creationId xmlns:a16="http://schemas.microsoft.com/office/drawing/2014/main" id="{785E4424-7EEE-EA48-A600-6F68FA043D08}"/>
              </a:ext>
            </a:extLst>
          </p:cNvPr>
          <p:cNvPicPr>
            <a:picLocks noChangeAspect="1"/>
          </p:cNvPicPr>
          <p:nvPr>
            <a:audioFile r:link="rId7"/>
            <p:extLst>
              <p:ext uri="{DAA4B4D4-6D71-4841-9C94-3DE7FCFB9230}">
                <p14:media xmlns:p14="http://schemas.microsoft.com/office/powerpoint/2010/main" r:embed="rId6"/>
              </p:ext>
            </p:extLst>
          </p:nvPr>
        </p:nvPicPr>
        <p:blipFill>
          <a:blip r:embed="rId11">
            <a:alphaModFix amt="0"/>
          </a:blip>
          <a:stretch>
            <a:fillRect/>
          </a:stretch>
        </p:blipFill>
        <p:spPr>
          <a:xfrm>
            <a:off x="1447800" y="-13744"/>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978"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4744" fill="hold"/>
                                        <p:tgtEl>
                                          <p:spTgt spid="3"/>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2426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5" fill="hold" display="0">
                  <p:stCondLst>
                    <p:cond delay="indefinite"/>
                  </p:stCondLst>
                  <p:endCondLst>
                    <p:cond evt="onStopAudio" delay="0">
                      <p:tgtEl>
                        <p:sldTgt/>
                      </p:tgtEl>
                    </p:cond>
                  </p:endCondLst>
                </p:cTn>
                <p:tgtEl>
                  <p:spTgt spid="2"/>
                </p:tgtEl>
              </p:cMediaNode>
            </p:audio>
            <p:audio>
              <p:cMediaNode vol="80000">
                <p:cTn id="16" fill="hold" display="0">
                  <p:stCondLst>
                    <p:cond delay="indefinite"/>
                  </p:stCondLst>
                  <p:endCondLst>
                    <p:cond evt="onStopAudio" delay="0">
                      <p:tgtEl>
                        <p:sldTgt/>
                      </p:tgtEl>
                    </p:cond>
                  </p:endCondLst>
                </p:cTn>
                <p:tgtEl>
                  <p:spTgt spid="3"/>
                </p:tgtEl>
              </p:cMediaNode>
            </p:audio>
            <p:audio>
              <p:cMediaNode vol="80000">
                <p:cTn id="1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83999" y="386241"/>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a:t>
            </a:r>
            <a:br>
              <a:rPr lang="en-US" dirty="0"/>
            </a:br>
            <a:r>
              <a:rPr lang="en-US" sz="2400" dirty="0"/>
              <a:t>Can Add Value to an Empty Collection</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a:extLst>
              <a:ext uri="{FF2B5EF4-FFF2-40B4-BE49-F238E27FC236}">
                <a16:creationId xmlns:a16="http://schemas.microsoft.com/office/drawing/2014/main" id="{88098B65-20AA-4C44-B581-4471030212C5}"/>
              </a:ext>
            </a:extLst>
          </p:cNvPr>
          <p:cNvPicPr>
            <a:picLocks noChangeAspect="1"/>
          </p:cNvPicPr>
          <p:nvPr/>
        </p:nvPicPr>
        <p:blipFill>
          <a:blip r:embed="rId7"/>
          <a:stretch>
            <a:fillRect/>
          </a:stretch>
        </p:blipFill>
        <p:spPr>
          <a:xfrm>
            <a:off x="685800" y="2194559"/>
            <a:ext cx="9386888" cy="2997907"/>
          </a:xfrm>
          <a:prstGeom prst="rect">
            <a:avLst/>
          </a:prstGeom>
        </p:spPr>
      </p:pic>
      <p:pic>
        <p:nvPicPr>
          <p:cNvPr id="5" name="Picture 4">
            <a:extLst>
              <a:ext uri="{FF2B5EF4-FFF2-40B4-BE49-F238E27FC236}">
                <a16:creationId xmlns:a16="http://schemas.microsoft.com/office/drawing/2014/main" id="{4E3F29CC-5A6F-DD44-9FE3-9B467B7D195C}"/>
              </a:ext>
            </a:extLst>
          </p:cNvPr>
          <p:cNvPicPr>
            <a:picLocks noChangeAspect="1"/>
          </p:cNvPicPr>
          <p:nvPr/>
        </p:nvPicPr>
        <p:blipFill>
          <a:blip r:embed="rId8"/>
          <a:stretch>
            <a:fillRect/>
          </a:stretch>
        </p:blipFill>
        <p:spPr>
          <a:xfrm>
            <a:off x="685800" y="5707784"/>
            <a:ext cx="9411263" cy="551110"/>
          </a:xfrm>
          <a:prstGeom prst="rect">
            <a:avLst/>
          </a:prstGeom>
        </p:spPr>
      </p:pic>
      <p:sp>
        <p:nvSpPr>
          <p:cNvPr id="6" name="TextBox 5">
            <a:extLst>
              <a:ext uri="{FF2B5EF4-FFF2-40B4-BE49-F238E27FC236}">
                <a16:creationId xmlns:a16="http://schemas.microsoft.com/office/drawing/2014/main" id="{797ECC69-02C5-C940-B0F8-304A404144DB}"/>
              </a:ext>
            </a:extLst>
          </p:cNvPr>
          <p:cNvSpPr txBox="1"/>
          <p:nvPr/>
        </p:nvSpPr>
        <p:spPr>
          <a:xfrm>
            <a:off x="685800" y="5307180"/>
            <a:ext cx="1681162" cy="400110"/>
          </a:xfrm>
          <a:prstGeom prst="rect">
            <a:avLst/>
          </a:prstGeom>
          <a:noFill/>
        </p:spPr>
        <p:txBody>
          <a:bodyPr wrap="square" rtlCol="0">
            <a:spAutoFit/>
          </a:bodyPr>
          <a:lstStyle/>
          <a:p>
            <a:r>
              <a:rPr lang="en-US" sz="2000" dirty="0">
                <a:solidFill>
                  <a:schemeClr val="bg1"/>
                </a:solidFill>
              </a:rPr>
              <a:t>Result:</a:t>
            </a:r>
          </a:p>
        </p:txBody>
      </p:sp>
      <p:sp>
        <p:nvSpPr>
          <p:cNvPr id="7" name="TextBox 6">
            <a:extLst>
              <a:ext uri="{FF2B5EF4-FFF2-40B4-BE49-F238E27FC236}">
                <a16:creationId xmlns:a16="http://schemas.microsoft.com/office/drawing/2014/main" id="{B3A8505F-B4EA-4B48-A7A9-EC3DECD79C75}"/>
              </a:ext>
            </a:extLst>
          </p:cNvPr>
          <p:cNvSpPr txBox="1"/>
          <p:nvPr/>
        </p:nvSpPr>
        <p:spPr>
          <a:xfrm>
            <a:off x="685800" y="1737092"/>
            <a:ext cx="1281120" cy="400110"/>
          </a:xfrm>
          <a:prstGeom prst="rect">
            <a:avLst/>
          </a:prstGeom>
          <a:noFill/>
        </p:spPr>
        <p:txBody>
          <a:bodyPr wrap="none" rtlCol="0">
            <a:spAutoFit/>
          </a:bodyPr>
          <a:lstStyle/>
          <a:p>
            <a:r>
              <a:rPr lang="en-US" sz="2000" dirty="0">
                <a:solidFill>
                  <a:schemeClr val="bg1"/>
                </a:solidFill>
              </a:rPr>
              <a:t>Unit Test:</a:t>
            </a:r>
          </a:p>
        </p:txBody>
      </p:sp>
      <p:pic>
        <p:nvPicPr>
          <p:cNvPr id="8" name="unit test 1">
            <a:hlinkClick r:id="" action="ppaction://media"/>
            <a:extLst>
              <a:ext uri="{FF2B5EF4-FFF2-40B4-BE49-F238E27FC236}">
                <a16:creationId xmlns:a16="http://schemas.microsoft.com/office/drawing/2014/main" id="{FE7B3C12-56CA-7B4B-8A93-02C17D409A9A}"/>
              </a:ext>
            </a:extLst>
          </p:cNvPr>
          <p:cNvPicPr>
            <a:picLocks noChangeAspect="1"/>
          </p:cNvPicPr>
          <p:nvPr>
            <a:audioFile r:link="rId3"/>
            <p:extLst>
              <p:ext uri="{DAA4B4D4-6D71-4841-9C94-3DE7FCFB9230}">
                <p14:media xmlns:p14="http://schemas.microsoft.com/office/powerpoint/2010/main" r:embed="rId2"/>
              </p:ext>
            </p:extLst>
          </p:nvPr>
        </p:nvPicPr>
        <p:blipFill>
          <a:blip r:embed="rId9">
            <a:alphaModFix amt="0"/>
          </a:blip>
          <a:stretch>
            <a:fillRect/>
          </a:stretch>
        </p:blipFill>
        <p:spPr>
          <a:xfrm>
            <a:off x="0" y="-20159"/>
            <a:ext cx="812800" cy="812800"/>
          </a:xfrm>
          <a:prstGeom prst="rect">
            <a:avLst/>
          </a:prstGeom>
        </p:spPr>
      </p:pic>
    </p:spTree>
    <p:custDataLst>
      <p:tags r:id="rId1"/>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433"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F2294-4927-2749-A045-684460268FFF}"/>
              </a:ext>
            </a:extLst>
          </p:cNvPr>
          <p:cNvSpPr>
            <a:spLocks noGrp="1"/>
          </p:cNvSpPr>
          <p:nvPr>
            <p:ph type="title"/>
          </p:nvPr>
        </p:nvSpPr>
        <p:spPr>
          <a:xfrm>
            <a:off x="2628900" y="764373"/>
            <a:ext cx="8877300" cy="1293028"/>
          </a:xfrm>
        </p:spPr>
        <p:txBody>
          <a:bodyPr>
            <a:normAutofit fontScale="90000"/>
          </a:bodyPr>
          <a:lstStyle/>
          <a:p>
            <a:r>
              <a:rPr lang="en-US" sz="4400" dirty="0"/>
              <a:t>Unit Test</a:t>
            </a:r>
            <a:br>
              <a:rPr lang="en-US" dirty="0"/>
            </a:br>
            <a:r>
              <a:rPr lang="en-US" sz="2400" dirty="0"/>
              <a:t>Max Size is Greater Than or Equal to Size for 0, 1, 5, 10 Entries</a:t>
            </a:r>
            <a:br>
              <a:rPr lang="en-US" dirty="0"/>
            </a:br>
            <a:endParaRPr lang="en-US" dirty="0"/>
          </a:p>
        </p:txBody>
      </p:sp>
      <p:pic>
        <p:nvPicPr>
          <p:cNvPr id="5" name="Picture 4">
            <a:extLst>
              <a:ext uri="{FF2B5EF4-FFF2-40B4-BE49-F238E27FC236}">
                <a16:creationId xmlns:a16="http://schemas.microsoft.com/office/drawing/2014/main" id="{BCF35CF3-7AC3-7F47-AC81-70B2F3F3C15C}"/>
              </a:ext>
            </a:extLst>
          </p:cNvPr>
          <p:cNvPicPr>
            <a:picLocks noChangeAspect="1"/>
          </p:cNvPicPr>
          <p:nvPr/>
        </p:nvPicPr>
        <p:blipFill>
          <a:blip r:embed="rId5"/>
          <a:stretch>
            <a:fillRect/>
          </a:stretch>
        </p:blipFill>
        <p:spPr>
          <a:xfrm>
            <a:off x="664058" y="2361591"/>
            <a:ext cx="10623067" cy="1764961"/>
          </a:xfrm>
          <a:prstGeom prst="rect">
            <a:avLst/>
          </a:prstGeom>
        </p:spPr>
      </p:pic>
      <p:sp>
        <p:nvSpPr>
          <p:cNvPr id="6" name="TextBox 5">
            <a:extLst>
              <a:ext uri="{FF2B5EF4-FFF2-40B4-BE49-F238E27FC236}">
                <a16:creationId xmlns:a16="http://schemas.microsoft.com/office/drawing/2014/main" id="{065CDAA1-0BD4-6942-AFB9-E53D55C76182}"/>
              </a:ext>
            </a:extLst>
          </p:cNvPr>
          <p:cNvSpPr txBox="1"/>
          <p:nvPr/>
        </p:nvSpPr>
        <p:spPr>
          <a:xfrm>
            <a:off x="664058" y="1857346"/>
            <a:ext cx="1281120" cy="400110"/>
          </a:xfrm>
          <a:prstGeom prst="rect">
            <a:avLst/>
          </a:prstGeom>
          <a:noFill/>
        </p:spPr>
        <p:txBody>
          <a:bodyPr wrap="none" rtlCol="0">
            <a:spAutoFit/>
          </a:bodyPr>
          <a:lstStyle/>
          <a:p>
            <a:r>
              <a:rPr lang="en-US" sz="2000" dirty="0">
                <a:solidFill>
                  <a:schemeClr val="bg1"/>
                </a:solidFill>
              </a:rPr>
              <a:t>Unit Test:</a:t>
            </a:r>
          </a:p>
        </p:txBody>
      </p:sp>
      <p:sp>
        <p:nvSpPr>
          <p:cNvPr id="7" name="TextBox 6">
            <a:extLst>
              <a:ext uri="{FF2B5EF4-FFF2-40B4-BE49-F238E27FC236}">
                <a16:creationId xmlns:a16="http://schemas.microsoft.com/office/drawing/2014/main" id="{DE522885-7F76-D04E-B59C-75F71B2AA914}"/>
              </a:ext>
            </a:extLst>
          </p:cNvPr>
          <p:cNvSpPr txBox="1"/>
          <p:nvPr/>
        </p:nvSpPr>
        <p:spPr>
          <a:xfrm>
            <a:off x="664058" y="4230687"/>
            <a:ext cx="982961" cy="400110"/>
          </a:xfrm>
          <a:prstGeom prst="rect">
            <a:avLst/>
          </a:prstGeom>
          <a:noFill/>
        </p:spPr>
        <p:txBody>
          <a:bodyPr wrap="none" rtlCol="0">
            <a:spAutoFit/>
          </a:bodyPr>
          <a:lstStyle/>
          <a:p>
            <a:r>
              <a:rPr lang="en-US" sz="2000" dirty="0">
                <a:solidFill>
                  <a:schemeClr val="bg1"/>
                </a:solidFill>
              </a:rPr>
              <a:t>Result:</a:t>
            </a:r>
          </a:p>
        </p:txBody>
      </p:sp>
      <p:pic>
        <p:nvPicPr>
          <p:cNvPr id="9" name="Picture 8">
            <a:extLst>
              <a:ext uri="{FF2B5EF4-FFF2-40B4-BE49-F238E27FC236}">
                <a16:creationId xmlns:a16="http://schemas.microsoft.com/office/drawing/2014/main" id="{F9E65018-D5EC-EF41-8868-70A877DACD23}"/>
              </a:ext>
            </a:extLst>
          </p:cNvPr>
          <p:cNvPicPr>
            <a:picLocks noChangeAspect="1"/>
          </p:cNvPicPr>
          <p:nvPr/>
        </p:nvPicPr>
        <p:blipFill rotWithShape="1">
          <a:blip r:embed="rId6"/>
          <a:srcRect/>
          <a:stretch/>
        </p:blipFill>
        <p:spPr>
          <a:xfrm>
            <a:off x="664058" y="4630797"/>
            <a:ext cx="9816638" cy="884178"/>
          </a:xfrm>
          <a:prstGeom prst="rect">
            <a:avLst/>
          </a:prstGeom>
        </p:spPr>
      </p:pic>
      <p:pic>
        <p:nvPicPr>
          <p:cNvPr id="10" name="Unit test 2">
            <a:hlinkClick r:id="" action="ppaction://media"/>
            <a:extLst>
              <a:ext uri="{FF2B5EF4-FFF2-40B4-BE49-F238E27FC236}">
                <a16:creationId xmlns:a16="http://schemas.microsoft.com/office/drawing/2014/main" id="{1B45B11D-9768-C24A-97D8-75DAEAB355B0}"/>
              </a:ext>
            </a:extLst>
          </p:cNvPr>
          <p:cNvPicPr>
            <a:picLocks noChangeAspect="1"/>
          </p:cNvPicPr>
          <p:nvPr>
            <a:audioFile r:link="rId2"/>
            <p:extLst>
              <p:ext uri="{DAA4B4D4-6D71-4841-9C94-3DE7FCFB9230}">
                <p14:media xmlns:p14="http://schemas.microsoft.com/office/powerpoint/2010/main" r:embed="rId1"/>
              </p:ext>
            </p:extLst>
          </p:nvPr>
        </p:nvPicPr>
        <p:blipFill>
          <a:blip r:embed="rId7">
            <a:alphaModFix amt="0"/>
          </a:blip>
          <a:stretch>
            <a:fillRect/>
          </a:stretch>
        </p:blipFill>
        <p:spPr>
          <a:xfrm>
            <a:off x="0" y="-48427"/>
            <a:ext cx="812800" cy="812800"/>
          </a:xfrm>
          <a:prstGeom prst="rect">
            <a:avLst/>
          </a:prstGeom>
        </p:spPr>
      </p:pic>
    </p:spTree>
    <p:extLst>
      <p:ext uri="{BB962C8B-B14F-4D97-AF65-F5344CB8AC3E}">
        <p14:creationId xmlns:p14="http://schemas.microsoft.com/office/powerpoint/2010/main" val="11787997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87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0"/>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docProps/app.xml><?xml version="1.0" encoding="utf-8"?>
<Properties xmlns="http://schemas.openxmlformats.org/officeDocument/2006/extended-properties" xmlns:vt="http://schemas.openxmlformats.org/officeDocument/2006/docPropsVTypes">
  <TotalTime>3192</TotalTime>
  <Words>3760</Words>
  <Application>Microsoft Macintosh PowerPoint</Application>
  <PresentationFormat>Widescreen</PresentationFormat>
  <Paragraphs>207</Paragraphs>
  <Slides>17</Slides>
  <Notes>17</Notes>
  <HiddenSlides>0</HiddenSlides>
  <MMClips>35</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Century Gothic</vt:lpstr>
      <vt:lpstr>Arial</vt:lpstr>
      <vt:lpstr>Vapor Trail</vt:lpstr>
      <vt:lpstr>Green Pace</vt:lpstr>
      <vt:lpstr>OVERVIEW: DEFENSE IN DEPTH</vt:lpstr>
      <vt:lpstr>THREATS MATRIX</vt:lpstr>
      <vt:lpstr>10 PRINCIPLES</vt:lpstr>
      <vt:lpstr>CODING STANDARDS</vt:lpstr>
      <vt:lpstr>ENCRYPTION POLICIES</vt:lpstr>
      <vt:lpstr>TRIPLE-A POLICIES</vt:lpstr>
      <vt:lpstr>Unit Test Can Add Value to an Empty Collection</vt:lpstr>
      <vt:lpstr>Unit Test Max Size is Greater Than or Equal to Size for 0, 1, 5, 10 Entries </vt:lpstr>
      <vt:lpstr>Unit Test Verify Clear Erases the Collection </vt:lpstr>
      <vt:lpstr>Unit Test Verify Exception is Thrown With an Index Out of Bounds </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Maddie</cp:lastModifiedBy>
  <cp:revision>98</cp:revision>
  <dcterms:created xsi:type="dcterms:W3CDTF">2020-08-19T17:59:24Z</dcterms:created>
  <dcterms:modified xsi:type="dcterms:W3CDTF">2022-02-20T01:01:50Z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